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64"/>
    <p:restoredTop sz="96170"/>
  </p:normalViewPr>
  <p:slideViewPr>
    <p:cSldViewPr snapToGrid="0">
      <p:cViewPr varScale="1">
        <p:scale>
          <a:sx n="111" d="100"/>
          <a:sy n="111" d="100"/>
        </p:scale>
        <p:origin x="23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7/9/23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7/9/23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7/9/23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D2797-5635-1539-C8DF-A07AD27FE359}"/>
              </a:ext>
            </a:extLst>
          </p:cNvPr>
          <p:cNvSpPr txBox="1"/>
          <p:nvPr/>
        </p:nvSpPr>
        <p:spPr>
          <a:xfrm>
            <a:off x="9040792" y="30777"/>
            <a:ext cx="3019064" cy="523220"/>
          </a:xfrm>
          <a:prstGeom prst="rect">
            <a:avLst/>
          </a:prstGeom>
          <a:noFill/>
        </p:spPr>
        <p:txBody>
          <a:bodyPr wrap="square">
            <a:spAutoFit/>
          </a:bodyPr>
          <a:lstStyle/>
          <a:p>
            <a:r>
              <a:rPr lang="en-US" sz="1400" dirty="0"/>
              <a:t>Part 1: Basics of MongoDB</a:t>
            </a:r>
          </a:p>
          <a:p>
            <a:r>
              <a:rPr lang="en-US" sz="1400" dirty="0"/>
              <a:t>Part 2: Getting Started with MongoDB</a:t>
            </a:r>
          </a:p>
        </p:txBody>
      </p:sp>
      <p:sp>
        <p:nvSpPr>
          <p:cNvPr id="4" name="TextBox 3">
            <a:extLst>
              <a:ext uri="{FF2B5EF4-FFF2-40B4-BE49-F238E27FC236}">
                <a16:creationId xmlns:a16="http://schemas.microsoft.com/office/drawing/2014/main" id="{B401F5E4-0748-BE73-726D-3C10C0ED88DC}"/>
              </a:ext>
            </a:extLst>
          </p:cNvPr>
          <p:cNvSpPr txBox="1"/>
          <p:nvPr/>
        </p:nvSpPr>
        <p:spPr>
          <a:xfrm>
            <a:off x="132144" y="870143"/>
            <a:ext cx="11927712" cy="5880136"/>
          </a:xfrm>
          <a:prstGeom prst="rect">
            <a:avLst/>
          </a:prstGeom>
          <a:noFill/>
        </p:spPr>
        <p:txBody>
          <a:bodyPr wrap="square">
            <a:spAutoFit/>
          </a:bodyPr>
          <a:lstStyle/>
          <a:p>
            <a:pPr algn="l">
              <a:lnSpc>
                <a:spcPct val="150000"/>
              </a:lnSpc>
            </a:pPr>
            <a:r>
              <a:rPr lang="en-CA" sz="1200" b="0" i="0" dirty="0">
                <a:solidFill>
                  <a:srgbClr val="333333"/>
                </a:solidFill>
                <a:effectLst/>
                <a:latin typeface="Source Sans Pro" panose="020B0503030403020204" pitchFamily="34" charset="0"/>
              </a:rPr>
              <a:t>MongoDB is a document-oriented NoSQL database. It is easy to access by indexing and supports various data types, including dates and numbers. MongoDB is the most popular NoSQL database today, empowering users to query, manipulate, and find interesting insights from their collected data. It can also be used for a variety of purposes because of the flexibility of storing structured or unstructured data. In this module, you will learn about the characteristics of MongoDB and expand your hands-on working knowledge of MongoDB performing various common tasks including create, read, update, and delete (CRUD) operations, limit and sort records, indexing, and aggregation. You will explore replication and </a:t>
            </a:r>
            <a:r>
              <a:rPr lang="en-CA" sz="1200" b="0" i="0" dirty="0" err="1">
                <a:solidFill>
                  <a:srgbClr val="333333"/>
                </a:solidFill>
                <a:effectLst/>
                <a:latin typeface="Source Sans Pro" panose="020B0503030403020204" pitchFamily="34" charset="0"/>
              </a:rPr>
              <a:t>sharding</a:t>
            </a:r>
            <a:r>
              <a:rPr lang="en-CA" sz="1200" b="0" i="0" dirty="0">
                <a:solidFill>
                  <a:srgbClr val="333333"/>
                </a:solidFill>
                <a:effectLst/>
                <a:latin typeface="Source Sans Pro" panose="020B0503030403020204" pitchFamily="34" charset="0"/>
              </a:rPr>
              <a:t>, which are very important concepts in MongoDB. The scale and availability we see with MongoDB is achieved using these two concepts.</a:t>
            </a:r>
          </a:p>
          <a:p>
            <a:pPr algn="l">
              <a:lnSpc>
                <a:spcPct val="150000"/>
              </a:lnSpc>
            </a:pPr>
            <a:endParaRPr lang="en-CA" sz="1200" b="0" i="0" dirty="0">
              <a:solidFill>
                <a:srgbClr val="333333"/>
              </a:solidFill>
              <a:effectLst/>
              <a:latin typeface="Source Sans Pro" panose="020B0503030403020204" pitchFamily="34" charset="0"/>
            </a:endParaRPr>
          </a:p>
          <a:p>
            <a:pPr algn="l">
              <a:lnSpc>
                <a:spcPct val="150000"/>
              </a:lnSpc>
            </a:pPr>
            <a:r>
              <a:rPr lang="en-CA" sz="1200" b="1" i="0" dirty="0">
                <a:solidFill>
                  <a:srgbClr val="333333"/>
                </a:solidFill>
                <a:effectLst/>
                <a:latin typeface="Source Sans Pro" panose="020B0503030403020204" pitchFamily="34" charset="0"/>
              </a:rPr>
              <a:t>Learning Objectives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Define MongoDB.</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Identify the key benefits of using MongoDB.</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List and describe the most common use cases for MongoDB.</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Create collections on a MongoDB server and perform basic operations on them.</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Use a mongo shell to connect to a MongoDB database and perform basic CRUD operations.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Explain why we need indexes and describe how MongoDB stores them.</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Use indexes to perform efficient searches and sorts in MongoDB.</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Explain what the Aggregation Framework is in MongoDB and describe where you can use it.</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Build aggregation pipelines in MongoDB.</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Describe what replication is.</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Explain how </a:t>
            </a:r>
            <a:r>
              <a:rPr lang="en-CA" sz="1200" b="0" i="0" dirty="0" err="1">
                <a:solidFill>
                  <a:srgbClr val="333333"/>
                </a:solidFill>
                <a:effectLst/>
                <a:latin typeface="Source Sans Pro" panose="020B0503030403020204" pitchFamily="34" charset="0"/>
              </a:rPr>
              <a:t>sharding</a:t>
            </a:r>
            <a:r>
              <a:rPr lang="en-CA" sz="1200" b="0" i="0" dirty="0">
                <a:solidFill>
                  <a:srgbClr val="333333"/>
                </a:solidFill>
                <a:effectLst/>
                <a:latin typeface="Source Sans Pro" panose="020B0503030403020204" pitchFamily="34" charset="0"/>
              </a:rPr>
              <a:t> helps to scale a database.</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Define </a:t>
            </a:r>
            <a:r>
              <a:rPr lang="en-CA" sz="1200" b="0" i="0" dirty="0" err="1">
                <a:solidFill>
                  <a:srgbClr val="333333"/>
                </a:solidFill>
                <a:effectLst/>
                <a:latin typeface="Source Sans Pro" panose="020B0503030403020204" pitchFamily="34" charset="0"/>
              </a:rPr>
              <a:t>MongoClient</a:t>
            </a:r>
            <a:r>
              <a:rPr lang="en-CA" sz="1200" b="0" i="0" dirty="0">
                <a:solidFill>
                  <a:srgbClr val="333333"/>
                </a:solidFill>
                <a:effectLst/>
                <a:latin typeface="Source Sans Pro" panose="020B0503030403020204" pitchFamily="34" charset="0"/>
              </a:rPr>
              <a:t>.</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Use </a:t>
            </a:r>
            <a:r>
              <a:rPr lang="en-CA" sz="1200" b="0" i="0" dirty="0" err="1">
                <a:solidFill>
                  <a:srgbClr val="333333"/>
                </a:solidFill>
                <a:effectLst/>
                <a:latin typeface="Source Sans Pro" panose="020B0503030403020204" pitchFamily="34" charset="0"/>
              </a:rPr>
              <a:t>MongoClient</a:t>
            </a:r>
            <a:r>
              <a:rPr lang="en-CA" sz="1200" b="0" i="0" dirty="0">
                <a:solidFill>
                  <a:srgbClr val="333333"/>
                </a:solidFill>
                <a:effectLst/>
                <a:latin typeface="Source Sans Pro" panose="020B0503030403020204" pitchFamily="34" charset="0"/>
              </a:rPr>
              <a:t> to interact with MongoDB.</a:t>
            </a:r>
          </a:p>
          <a:p>
            <a:pPr algn="l">
              <a:lnSpc>
                <a:spcPct val="150000"/>
              </a:lnSpc>
              <a:buFont typeface="Arial" panose="020B0604020202020204" pitchFamily="34" charset="0"/>
              <a:buChar char="•"/>
            </a:pPr>
            <a:r>
              <a:rPr lang="en-CA" sz="1200" b="0" i="0" dirty="0">
                <a:solidFill>
                  <a:srgbClr val="333333"/>
                </a:solidFill>
                <a:effectLst/>
                <a:latin typeface="Source Sans Pro" panose="020B0503030403020204" pitchFamily="34" charset="0"/>
              </a:rPr>
              <a:t>Build a Python program to run MongoDB operations.</a:t>
            </a:r>
          </a:p>
        </p:txBody>
      </p:sp>
      <p:sp>
        <p:nvSpPr>
          <p:cNvPr id="6" name="TextBox 5">
            <a:extLst>
              <a:ext uri="{FF2B5EF4-FFF2-40B4-BE49-F238E27FC236}">
                <a16:creationId xmlns:a16="http://schemas.microsoft.com/office/drawing/2014/main" id="{2AD6665F-2B47-F452-7818-509B275E26DB}"/>
              </a:ext>
            </a:extLst>
          </p:cNvPr>
          <p:cNvSpPr txBox="1"/>
          <p:nvPr/>
        </p:nvSpPr>
        <p:spPr>
          <a:xfrm>
            <a:off x="5449747" y="30777"/>
            <a:ext cx="1292506" cy="369332"/>
          </a:xfrm>
          <a:prstGeom prst="rect">
            <a:avLst/>
          </a:prstGeom>
          <a:noFill/>
        </p:spPr>
        <p:txBody>
          <a:bodyPr wrap="square">
            <a:spAutoFit/>
          </a:bodyPr>
          <a:lstStyle/>
          <a:p>
            <a:r>
              <a:rPr lang="en-US" sz="1800" dirty="0"/>
              <a:t>Week-2</a:t>
            </a:r>
          </a:p>
        </p:txBody>
      </p:sp>
      <p:sp>
        <p:nvSpPr>
          <p:cNvPr id="8" name="TextBox 7">
            <a:extLst>
              <a:ext uri="{FF2B5EF4-FFF2-40B4-BE49-F238E27FC236}">
                <a16:creationId xmlns:a16="http://schemas.microsoft.com/office/drawing/2014/main" id="{7A8698C0-5095-2F97-1B8E-47B3B88EADF9}"/>
              </a:ext>
            </a:extLst>
          </p:cNvPr>
          <p:cNvSpPr txBox="1"/>
          <p:nvPr/>
        </p:nvSpPr>
        <p:spPr>
          <a:xfrm>
            <a:off x="272005" y="107721"/>
            <a:ext cx="6099858" cy="369332"/>
          </a:xfrm>
          <a:prstGeom prst="rect">
            <a:avLst/>
          </a:prstGeom>
          <a:noFill/>
        </p:spPr>
        <p:txBody>
          <a:bodyPr wrap="square">
            <a:spAutoFit/>
          </a:bodyPr>
          <a:lstStyle/>
          <a:p>
            <a:r>
              <a:rPr lang="en-US" sz="1800" b="1" u="sng" dirty="0">
                <a:solidFill>
                  <a:schemeClr val="accent5"/>
                </a:solidFill>
              </a:rPr>
              <a:t>Introduction to MongoDB</a:t>
            </a:r>
          </a:p>
        </p:txBody>
      </p:sp>
    </p:spTree>
    <p:extLst>
      <p:ext uri="{BB962C8B-B14F-4D97-AF65-F5344CB8AC3E}">
        <p14:creationId xmlns:p14="http://schemas.microsoft.com/office/powerpoint/2010/main" val="422426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81AF03-C269-ACBD-7C3A-CB4597B062E6}"/>
              </a:ext>
            </a:extLst>
          </p:cNvPr>
          <p:cNvSpPr txBox="1"/>
          <p:nvPr/>
        </p:nvSpPr>
        <p:spPr>
          <a:xfrm>
            <a:off x="6096000" y="316622"/>
            <a:ext cx="6202100" cy="32905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second key benefit of using MongoDB is its code-first approach.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Relational databases add complexity when you start, because first you need to create your table design, and only then are you allowed to work on your database.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Since MongoDB works on documents, it means you can access your data without having any complexity in between.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are no complex table definitions. You can start writing your first data as soon as you connect to your MongoDB database.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also eliminates the use of any third-party frameworks to give you read and write operations. </a:t>
            </a:r>
          </a:p>
        </p:txBody>
      </p:sp>
      <p:sp>
        <p:nvSpPr>
          <p:cNvPr id="5" name="TextBox 4">
            <a:extLst>
              <a:ext uri="{FF2B5EF4-FFF2-40B4-BE49-F238E27FC236}">
                <a16:creationId xmlns:a16="http://schemas.microsoft.com/office/drawing/2014/main" id="{F191922A-AAE4-3E3A-DDD8-C9A422A7C452}"/>
              </a:ext>
            </a:extLst>
          </p:cNvPr>
          <p:cNvSpPr txBox="1"/>
          <p:nvPr/>
        </p:nvSpPr>
        <p:spPr>
          <a:xfrm>
            <a:off x="6467354" y="4111428"/>
            <a:ext cx="5658092" cy="26442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third key benefit is an evolving schema.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Imagine you run a courier company, so you need to store delivery addresses.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the massive changes in delivery procedures introduced in 2020, you need to quickly evolve your schema to store additional information about contactless delivery with minimal disruption.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MongoDB, this is easily possible. All you need is to start storing this additional information in your delivery documents.</a:t>
            </a:r>
          </a:p>
        </p:txBody>
      </p:sp>
      <p:pic>
        <p:nvPicPr>
          <p:cNvPr id="8" name="Picture 7">
            <a:extLst>
              <a:ext uri="{FF2B5EF4-FFF2-40B4-BE49-F238E27FC236}">
                <a16:creationId xmlns:a16="http://schemas.microsoft.com/office/drawing/2014/main" id="{D855F6AB-143E-6BE9-F75C-2AE4004F7C91}"/>
              </a:ext>
            </a:extLst>
          </p:cNvPr>
          <p:cNvPicPr>
            <a:picLocks noChangeAspect="1"/>
          </p:cNvPicPr>
          <p:nvPr/>
        </p:nvPicPr>
        <p:blipFill>
          <a:blip r:embed="rId2"/>
          <a:stretch>
            <a:fillRect/>
          </a:stretch>
        </p:blipFill>
        <p:spPr>
          <a:xfrm>
            <a:off x="0" y="103834"/>
            <a:ext cx="5906274" cy="3206526"/>
          </a:xfrm>
          <a:prstGeom prst="rect">
            <a:avLst/>
          </a:prstGeom>
        </p:spPr>
      </p:pic>
      <p:pic>
        <p:nvPicPr>
          <p:cNvPr id="9" name="Picture 8">
            <a:extLst>
              <a:ext uri="{FF2B5EF4-FFF2-40B4-BE49-F238E27FC236}">
                <a16:creationId xmlns:a16="http://schemas.microsoft.com/office/drawing/2014/main" id="{B2B3EE62-6BE7-D3E1-D17E-F04BE32A1E10}"/>
              </a:ext>
            </a:extLst>
          </p:cNvPr>
          <p:cNvPicPr>
            <a:picLocks noChangeAspect="1"/>
          </p:cNvPicPr>
          <p:nvPr/>
        </p:nvPicPr>
        <p:blipFill>
          <a:blip r:embed="rId3"/>
          <a:stretch>
            <a:fillRect/>
          </a:stretch>
        </p:blipFill>
        <p:spPr>
          <a:xfrm>
            <a:off x="66554" y="3618778"/>
            <a:ext cx="6400800" cy="3136900"/>
          </a:xfrm>
          <a:prstGeom prst="rect">
            <a:avLst/>
          </a:prstGeom>
        </p:spPr>
      </p:pic>
      <p:sp>
        <p:nvSpPr>
          <p:cNvPr id="10" name="TextBox 9">
            <a:extLst>
              <a:ext uri="{FF2B5EF4-FFF2-40B4-BE49-F238E27FC236}">
                <a16:creationId xmlns:a16="http://schemas.microsoft.com/office/drawing/2014/main" id="{0965480B-5CA0-312F-F000-EFED0A392A0F}"/>
              </a:ext>
            </a:extLst>
          </p:cNvPr>
          <p:cNvSpPr txBox="1"/>
          <p:nvPr/>
        </p:nvSpPr>
        <p:spPr>
          <a:xfrm>
            <a:off x="6551271" y="0"/>
            <a:ext cx="2247603" cy="369332"/>
          </a:xfrm>
          <a:prstGeom prst="rect">
            <a:avLst/>
          </a:prstGeom>
          <a:noFill/>
        </p:spPr>
        <p:txBody>
          <a:bodyPr wrap="none" rtlCol="0">
            <a:spAutoFit/>
          </a:bodyPr>
          <a:lstStyle/>
          <a:p>
            <a:r>
              <a:rPr lang="en-US" dirty="0"/>
              <a:t>2.Code First Approach</a:t>
            </a:r>
          </a:p>
        </p:txBody>
      </p:sp>
      <p:sp>
        <p:nvSpPr>
          <p:cNvPr id="11" name="TextBox 10">
            <a:extLst>
              <a:ext uri="{FF2B5EF4-FFF2-40B4-BE49-F238E27FC236}">
                <a16:creationId xmlns:a16="http://schemas.microsoft.com/office/drawing/2014/main" id="{1195D354-9519-9F84-C625-9A81DA9CB5D3}"/>
              </a:ext>
            </a:extLst>
          </p:cNvPr>
          <p:cNvSpPr txBox="1"/>
          <p:nvPr/>
        </p:nvSpPr>
        <p:spPr>
          <a:xfrm>
            <a:off x="7083706" y="3773347"/>
            <a:ext cx="1919628" cy="369332"/>
          </a:xfrm>
          <a:prstGeom prst="rect">
            <a:avLst/>
          </a:prstGeom>
          <a:noFill/>
        </p:spPr>
        <p:txBody>
          <a:bodyPr wrap="none" rtlCol="0">
            <a:spAutoFit/>
          </a:bodyPr>
          <a:lstStyle/>
          <a:p>
            <a:r>
              <a:rPr lang="en-US" dirty="0"/>
              <a:t>3.Evolving Schema</a:t>
            </a:r>
          </a:p>
        </p:txBody>
      </p:sp>
    </p:spTree>
    <p:extLst>
      <p:ext uri="{BB962C8B-B14F-4D97-AF65-F5344CB8AC3E}">
        <p14:creationId xmlns:p14="http://schemas.microsoft.com/office/powerpoint/2010/main" val="528853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7B82F-F793-6EF0-9FE9-78972FCC1667}"/>
              </a:ext>
            </a:extLst>
          </p:cNvPr>
          <p:cNvSpPr txBox="1"/>
          <p:nvPr/>
        </p:nvSpPr>
        <p:spPr>
          <a:xfrm>
            <a:off x="6092142" y="518777"/>
            <a:ext cx="6099858" cy="235769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look at an example of a stock market aggregator.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collects stock data from different sources.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Each piece of source data can be in a different shape, which means it is essentially unstructured data when it comes into MongoDB.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With the flexibility MongoDB provides, we can store all of this data together in one collection. </a:t>
            </a:r>
          </a:p>
        </p:txBody>
      </p:sp>
      <p:pic>
        <p:nvPicPr>
          <p:cNvPr id="4" name="Picture 3">
            <a:extLst>
              <a:ext uri="{FF2B5EF4-FFF2-40B4-BE49-F238E27FC236}">
                <a16:creationId xmlns:a16="http://schemas.microsoft.com/office/drawing/2014/main" id="{0FC45CF1-DC99-FF0E-FE09-8834DE9BC125}"/>
              </a:ext>
            </a:extLst>
          </p:cNvPr>
          <p:cNvPicPr>
            <a:picLocks noChangeAspect="1"/>
          </p:cNvPicPr>
          <p:nvPr/>
        </p:nvPicPr>
        <p:blipFill>
          <a:blip r:embed="rId2"/>
          <a:stretch>
            <a:fillRect/>
          </a:stretch>
        </p:blipFill>
        <p:spPr>
          <a:xfrm>
            <a:off x="0" y="89910"/>
            <a:ext cx="6099858" cy="3215429"/>
          </a:xfrm>
          <a:prstGeom prst="rect">
            <a:avLst/>
          </a:prstGeom>
        </p:spPr>
      </p:pic>
      <p:sp>
        <p:nvSpPr>
          <p:cNvPr id="6" name="TextBox 5">
            <a:extLst>
              <a:ext uri="{FF2B5EF4-FFF2-40B4-BE49-F238E27FC236}">
                <a16:creationId xmlns:a16="http://schemas.microsoft.com/office/drawing/2014/main" id="{3B5E8CF8-E6F3-D072-24FA-A56913A8CE39}"/>
              </a:ext>
            </a:extLst>
          </p:cNvPr>
          <p:cNvSpPr txBox="1"/>
          <p:nvPr/>
        </p:nvSpPr>
        <p:spPr>
          <a:xfrm>
            <a:off x="0" y="3721865"/>
            <a:ext cx="6805914"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next key benefit is querying and analytics capabilities.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Mongo Query Language, or MQL, has a number of operators that you can use to build fairly complex queries to find your data.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If your queries are even more complex, you can use Aggregation pipelines within MongoDB.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For example: Group all student results by their year group, and find top scoring students by semester. </a:t>
            </a:r>
          </a:p>
        </p:txBody>
      </p:sp>
      <p:pic>
        <p:nvPicPr>
          <p:cNvPr id="7" name="Picture 6">
            <a:extLst>
              <a:ext uri="{FF2B5EF4-FFF2-40B4-BE49-F238E27FC236}">
                <a16:creationId xmlns:a16="http://schemas.microsoft.com/office/drawing/2014/main" id="{D19BBA52-801C-6E5B-81F8-A47374203DA2}"/>
              </a:ext>
            </a:extLst>
          </p:cNvPr>
          <p:cNvPicPr>
            <a:picLocks noChangeAspect="1"/>
          </p:cNvPicPr>
          <p:nvPr/>
        </p:nvPicPr>
        <p:blipFill>
          <a:blip r:embed="rId3"/>
          <a:stretch>
            <a:fillRect/>
          </a:stretch>
        </p:blipFill>
        <p:spPr>
          <a:xfrm>
            <a:off x="6627564" y="3721865"/>
            <a:ext cx="5564436" cy="2790100"/>
          </a:xfrm>
          <a:prstGeom prst="rect">
            <a:avLst/>
          </a:prstGeom>
        </p:spPr>
      </p:pic>
      <p:sp>
        <p:nvSpPr>
          <p:cNvPr id="8" name="TextBox 7">
            <a:extLst>
              <a:ext uri="{FF2B5EF4-FFF2-40B4-BE49-F238E27FC236}">
                <a16:creationId xmlns:a16="http://schemas.microsoft.com/office/drawing/2014/main" id="{E799E08B-4FF4-1524-0561-2292E9E5E305}"/>
              </a:ext>
            </a:extLst>
          </p:cNvPr>
          <p:cNvSpPr txBox="1"/>
          <p:nvPr/>
        </p:nvSpPr>
        <p:spPr>
          <a:xfrm>
            <a:off x="7014258" y="3429000"/>
            <a:ext cx="2520049" cy="369332"/>
          </a:xfrm>
          <a:prstGeom prst="rect">
            <a:avLst/>
          </a:prstGeom>
          <a:noFill/>
        </p:spPr>
        <p:txBody>
          <a:bodyPr wrap="none" rtlCol="0">
            <a:spAutoFit/>
          </a:bodyPr>
          <a:lstStyle/>
          <a:p>
            <a:r>
              <a:rPr lang="en-US" dirty="0"/>
              <a:t>4.Querying and Analytics</a:t>
            </a:r>
          </a:p>
        </p:txBody>
      </p:sp>
    </p:spTree>
    <p:extLst>
      <p:ext uri="{BB962C8B-B14F-4D97-AF65-F5344CB8AC3E}">
        <p14:creationId xmlns:p14="http://schemas.microsoft.com/office/powerpoint/2010/main" val="964717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9141D0-1C0C-5A60-6093-852024AE8371}"/>
              </a:ext>
            </a:extLst>
          </p:cNvPr>
          <p:cNvSpPr txBox="1"/>
          <p:nvPr/>
        </p:nvSpPr>
        <p:spPr>
          <a:xfrm>
            <a:off x="5359078" y="116836"/>
            <a:ext cx="6832922" cy="296741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last key benefit we will discuss is high availability.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MongoDB natively supports being a highly available system by means of redundancy.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Typical MongoDB setups are </a:t>
            </a:r>
            <a:r>
              <a:rPr lang="en-CA" sz="1400" b="1" i="0" dirty="0">
                <a:solidFill>
                  <a:srgbClr val="333333"/>
                </a:solidFill>
                <a:effectLst/>
                <a:latin typeface="OpenSans"/>
              </a:rPr>
              <a:t>three-node replica sets</a:t>
            </a:r>
            <a:r>
              <a:rPr lang="en-CA" sz="1400" b="0" i="0" dirty="0">
                <a:solidFill>
                  <a:srgbClr val="333333"/>
                </a:solidFill>
                <a:effectLst/>
                <a:latin typeface="OpenSans"/>
              </a:rPr>
              <a:t>, where </a:t>
            </a:r>
            <a:r>
              <a:rPr lang="en-CA" sz="1400" b="0" i="0" u="sng" dirty="0">
                <a:solidFill>
                  <a:srgbClr val="333333"/>
                </a:solidFill>
                <a:effectLst/>
                <a:latin typeface="OpenSans"/>
              </a:rPr>
              <a:t>one of them is a primary </a:t>
            </a:r>
            <a:r>
              <a:rPr lang="en-CA" sz="1400" b="0" i="0" dirty="0">
                <a:solidFill>
                  <a:srgbClr val="333333"/>
                </a:solidFill>
                <a:effectLst/>
                <a:latin typeface="OpenSans"/>
              </a:rPr>
              <a:t>member and </a:t>
            </a:r>
            <a:r>
              <a:rPr lang="en-CA" sz="1400" b="0" i="0" u="sng" dirty="0">
                <a:solidFill>
                  <a:srgbClr val="333333"/>
                </a:solidFill>
                <a:effectLst/>
                <a:latin typeface="OpenSans"/>
              </a:rPr>
              <a:t>the others are second</a:t>
            </a:r>
            <a:r>
              <a:rPr lang="en-CA" sz="1400" b="0" i="0" dirty="0">
                <a:solidFill>
                  <a:srgbClr val="333333"/>
                </a:solidFill>
                <a:effectLst/>
                <a:latin typeface="OpenSans"/>
              </a:rPr>
              <a:t>ary members.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u="sng" dirty="0">
                <a:solidFill>
                  <a:srgbClr val="333333"/>
                </a:solidFill>
                <a:effectLst/>
                <a:latin typeface="OpenSans"/>
              </a:rPr>
              <a:t>Replication keeps a copy </a:t>
            </a:r>
            <a:r>
              <a:rPr lang="en-CA" sz="1400" b="0" i="0" dirty="0">
                <a:solidFill>
                  <a:srgbClr val="333333"/>
                </a:solidFill>
                <a:effectLst/>
                <a:latin typeface="OpenSans"/>
              </a:rPr>
              <a:t>of your data on other data bearing nodes in the cluster.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one system fails, the other one takes over and you do not see any downtime.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also works for system maintenance situations where you might take away a node for making updates to software, operating systems, file systems, security patches, or your MongoDB version. </a:t>
            </a:r>
          </a:p>
        </p:txBody>
      </p:sp>
      <p:pic>
        <p:nvPicPr>
          <p:cNvPr id="4" name="Picture 3">
            <a:extLst>
              <a:ext uri="{FF2B5EF4-FFF2-40B4-BE49-F238E27FC236}">
                <a16:creationId xmlns:a16="http://schemas.microsoft.com/office/drawing/2014/main" id="{115A686A-D7AC-8FBB-76A5-CBFAC6B0AF70}"/>
              </a:ext>
            </a:extLst>
          </p:cNvPr>
          <p:cNvPicPr>
            <a:picLocks noChangeAspect="1"/>
          </p:cNvPicPr>
          <p:nvPr/>
        </p:nvPicPr>
        <p:blipFill>
          <a:blip r:embed="rId2"/>
          <a:stretch>
            <a:fillRect/>
          </a:stretch>
        </p:blipFill>
        <p:spPr>
          <a:xfrm>
            <a:off x="98449" y="572545"/>
            <a:ext cx="5260629" cy="2511706"/>
          </a:xfrm>
          <a:prstGeom prst="rect">
            <a:avLst/>
          </a:prstGeom>
        </p:spPr>
      </p:pic>
      <p:pic>
        <p:nvPicPr>
          <p:cNvPr id="5" name="Picture 4">
            <a:extLst>
              <a:ext uri="{FF2B5EF4-FFF2-40B4-BE49-F238E27FC236}">
                <a16:creationId xmlns:a16="http://schemas.microsoft.com/office/drawing/2014/main" id="{039BF212-06E4-9474-2C37-715D9AA63398}"/>
              </a:ext>
            </a:extLst>
          </p:cNvPr>
          <p:cNvPicPr>
            <a:picLocks noChangeAspect="1"/>
          </p:cNvPicPr>
          <p:nvPr/>
        </p:nvPicPr>
        <p:blipFill>
          <a:blip r:embed="rId3"/>
          <a:stretch>
            <a:fillRect/>
          </a:stretch>
        </p:blipFill>
        <p:spPr>
          <a:xfrm>
            <a:off x="2876227" y="3859558"/>
            <a:ext cx="6661311" cy="2998442"/>
          </a:xfrm>
          <a:prstGeom prst="rect">
            <a:avLst/>
          </a:prstGeom>
        </p:spPr>
      </p:pic>
      <p:sp>
        <p:nvSpPr>
          <p:cNvPr id="6" name="TextBox 5">
            <a:extLst>
              <a:ext uri="{FF2B5EF4-FFF2-40B4-BE49-F238E27FC236}">
                <a16:creationId xmlns:a16="http://schemas.microsoft.com/office/drawing/2014/main" id="{9B6D0B6E-8D17-67FA-4219-36F519A8491A}"/>
              </a:ext>
            </a:extLst>
          </p:cNvPr>
          <p:cNvSpPr txBox="1"/>
          <p:nvPr/>
        </p:nvSpPr>
        <p:spPr>
          <a:xfrm>
            <a:off x="208345" y="116836"/>
            <a:ext cx="636713" cy="369332"/>
          </a:xfrm>
          <a:prstGeom prst="rect">
            <a:avLst/>
          </a:prstGeom>
          <a:noFill/>
        </p:spPr>
        <p:txBody>
          <a:bodyPr wrap="none" rtlCol="0">
            <a:spAutoFit/>
          </a:bodyPr>
          <a:lstStyle/>
          <a:p>
            <a:r>
              <a:rPr lang="en-US" dirty="0"/>
              <a:t>5.HA</a:t>
            </a:r>
          </a:p>
        </p:txBody>
      </p:sp>
    </p:spTree>
    <p:extLst>
      <p:ext uri="{BB962C8B-B14F-4D97-AF65-F5344CB8AC3E}">
        <p14:creationId xmlns:p14="http://schemas.microsoft.com/office/powerpoint/2010/main" val="126970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7477C-E90E-A1B9-0B18-D94891FB365C}"/>
              </a:ext>
            </a:extLst>
          </p:cNvPr>
          <p:cNvPicPr>
            <a:picLocks noChangeAspect="1"/>
          </p:cNvPicPr>
          <p:nvPr/>
        </p:nvPicPr>
        <p:blipFill>
          <a:blip r:embed="rId2"/>
          <a:stretch>
            <a:fillRect/>
          </a:stretch>
        </p:blipFill>
        <p:spPr>
          <a:xfrm>
            <a:off x="109959" y="646429"/>
            <a:ext cx="5729468" cy="2782571"/>
          </a:xfrm>
          <a:prstGeom prst="rect">
            <a:avLst/>
          </a:prstGeom>
        </p:spPr>
      </p:pic>
      <p:sp>
        <p:nvSpPr>
          <p:cNvPr id="4" name="TextBox 3">
            <a:extLst>
              <a:ext uri="{FF2B5EF4-FFF2-40B4-BE49-F238E27FC236}">
                <a16:creationId xmlns:a16="http://schemas.microsoft.com/office/drawing/2014/main" id="{66C9DA50-4A66-4202-400D-E1EEB2AF0794}"/>
              </a:ext>
            </a:extLst>
          </p:cNvPr>
          <p:cNvSpPr txBox="1"/>
          <p:nvPr/>
        </p:nvSpPr>
        <p:spPr>
          <a:xfrm>
            <a:off x="109959" y="145212"/>
            <a:ext cx="6099858" cy="400110"/>
          </a:xfrm>
          <a:prstGeom prst="rect">
            <a:avLst/>
          </a:prstGeom>
          <a:noFill/>
        </p:spPr>
        <p:txBody>
          <a:bodyPr wrap="square">
            <a:spAutoFit/>
          </a:bodyPr>
          <a:lstStyle/>
          <a:p>
            <a:pPr algn="l"/>
            <a:r>
              <a:rPr lang="en-CA" sz="2000" b="1" i="0" u="sng" dirty="0">
                <a:effectLst/>
              </a:rPr>
              <a:t>Use Cases for MongoDB</a:t>
            </a:r>
          </a:p>
        </p:txBody>
      </p:sp>
    </p:spTree>
    <p:extLst>
      <p:ext uri="{BB962C8B-B14F-4D97-AF65-F5344CB8AC3E}">
        <p14:creationId xmlns:p14="http://schemas.microsoft.com/office/powerpoint/2010/main" val="420137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240F52-3E20-3AF5-4E10-5EB1B8F779BF}"/>
              </a:ext>
            </a:extLst>
          </p:cNvPr>
          <p:cNvSpPr txBox="1"/>
          <p:nvPr/>
        </p:nvSpPr>
        <p:spPr>
          <a:xfrm>
            <a:off x="5092860" y="2715908"/>
            <a:ext cx="7002683" cy="374750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can be used with IoT devices.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There are billions of IoT devices around the globe.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include small components in your autonomous car to an Internet-connected light bulb.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devices generate vast amounts of data. For example, a weather station will send a temperature and wind speed reading every minute.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With scaling capabilities, MongoDB can easily store all of this data distributed globally.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once it is in MongoDB, using the expressive querying capabilities, all of this data can be used in complex analysis and decision making. </a:t>
            </a:r>
          </a:p>
        </p:txBody>
      </p:sp>
      <p:sp>
        <p:nvSpPr>
          <p:cNvPr id="5" name="TextBox 4">
            <a:extLst>
              <a:ext uri="{FF2B5EF4-FFF2-40B4-BE49-F238E27FC236}">
                <a16:creationId xmlns:a16="http://schemas.microsoft.com/office/drawing/2014/main" id="{A9A524FE-CE97-70CC-0FEC-9664C696E1B9}"/>
              </a:ext>
            </a:extLst>
          </p:cNvPr>
          <p:cNvSpPr txBox="1"/>
          <p:nvPr/>
        </p:nvSpPr>
        <p:spPr>
          <a:xfrm>
            <a:off x="4456253" y="185195"/>
            <a:ext cx="7639290" cy="190084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allows you to bring data from different sources into it.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So instead of each part of your data living in silos, You can </a:t>
            </a:r>
            <a:r>
              <a:rPr lang="en-CA" sz="1600" b="1" i="0" dirty="0">
                <a:solidFill>
                  <a:srgbClr val="333333"/>
                </a:solidFill>
                <a:effectLst/>
                <a:latin typeface="OpenSans"/>
              </a:rPr>
              <a:t>ingest multiple shapes and formats of data into MongoDB.</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get one view of it, put together.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is helped by the flexible schema supported by MongoDB. </a:t>
            </a:r>
          </a:p>
        </p:txBody>
      </p:sp>
      <p:pic>
        <p:nvPicPr>
          <p:cNvPr id="6" name="Picture 5">
            <a:extLst>
              <a:ext uri="{FF2B5EF4-FFF2-40B4-BE49-F238E27FC236}">
                <a16:creationId xmlns:a16="http://schemas.microsoft.com/office/drawing/2014/main" id="{1520D847-13B5-1415-0EFE-0F652F8027DB}"/>
              </a:ext>
            </a:extLst>
          </p:cNvPr>
          <p:cNvPicPr>
            <a:picLocks noChangeAspect="1"/>
          </p:cNvPicPr>
          <p:nvPr/>
        </p:nvPicPr>
        <p:blipFill>
          <a:blip r:embed="rId2"/>
          <a:stretch>
            <a:fillRect/>
          </a:stretch>
        </p:blipFill>
        <p:spPr>
          <a:xfrm>
            <a:off x="0" y="2715908"/>
            <a:ext cx="4999139" cy="1891566"/>
          </a:xfrm>
          <a:prstGeom prst="rect">
            <a:avLst/>
          </a:prstGeom>
        </p:spPr>
      </p:pic>
      <p:pic>
        <p:nvPicPr>
          <p:cNvPr id="7" name="Picture 6">
            <a:extLst>
              <a:ext uri="{FF2B5EF4-FFF2-40B4-BE49-F238E27FC236}">
                <a16:creationId xmlns:a16="http://schemas.microsoft.com/office/drawing/2014/main" id="{E46783E1-F84E-866F-34B7-6244D978E1F7}"/>
              </a:ext>
            </a:extLst>
          </p:cNvPr>
          <p:cNvPicPr>
            <a:picLocks noChangeAspect="1"/>
          </p:cNvPicPr>
          <p:nvPr/>
        </p:nvPicPr>
        <p:blipFill>
          <a:blip r:embed="rId3"/>
          <a:stretch>
            <a:fillRect/>
          </a:stretch>
        </p:blipFill>
        <p:spPr>
          <a:xfrm>
            <a:off x="96457" y="185195"/>
            <a:ext cx="4272264" cy="1909217"/>
          </a:xfrm>
          <a:prstGeom prst="rect">
            <a:avLst/>
          </a:prstGeom>
        </p:spPr>
      </p:pic>
    </p:spTree>
    <p:extLst>
      <p:ext uri="{BB962C8B-B14F-4D97-AF65-F5344CB8AC3E}">
        <p14:creationId xmlns:p14="http://schemas.microsoft.com/office/powerpoint/2010/main" val="969638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053F81-E419-76F5-C309-E5C03C137FC4}"/>
              </a:ext>
            </a:extLst>
          </p:cNvPr>
          <p:cNvSpPr txBox="1"/>
          <p:nvPr/>
        </p:nvSpPr>
        <p:spPr>
          <a:xfrm>
            <a:off x="5777478" y="150369"/>
            <a:ext cx="6277554"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MongoDB can also be used with e-commerce solutions.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Products sold on an e-commerce website have </a:t>
            </a:r>
            <a:r>
              <a:rPr lang="en-CA" sz="1400" b="1" i="0" dirty="0">
                <a:solidFill>
                  <a:srgbClr val="333333"/>
                </a:solidFill>
                <a:effectLst/>
                <a:latin typeface="OpenSans"/>
              </a:rPr>
              <a:t>different attributes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a phone has attributes such as storage, network, and color.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book will have attributes such as publisher, writer, and number of pages.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Products also have attributes such as </a:t>
            </a:r>
            <a:r>
              <a:rPr lang="en-CA" sz="1400" b="0" i="0" u="sng" dirty="0">
                <a:solidFill>
                  <a:srgbClr val="333333"/>
                </a:solidFill>
                <a:effectLst/>
                <a:latin typeface="OpenSans"/>
              </a:rPr>
              <a:t>top reviews, pricing, inventory, and other metadata.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the help of documents, sub-documents, and list properties in MongoDB, you can </a:t>
            </a:r>
            <a:r>
              <a:rPr lang="en-CA" sz="1400" b="1" i="0" dirty="0">
                <a:solidFill>
                  <a:srgbClr val="333333"/>
                </a:solidFill>
                <a:effectLst/>
                <a:latin typeface="OpenSans"/>
              </a:rPr>
              <a:t>store the information together </a:t>
            </a:r>
            <a:r>
              <a:rPr lang="en-CA" sz="1400" b="0" i="0" dirty="0">
                <a:solidFill>
                  <a:srgbClr val="333333"/>
                </a:solidFill>
                <a:effectLst/>
                <a:latin typeface="OpenSans"/>
              </a:rPr>
              <a:t>so it is </a:t>
            </a:r>
            <a:r>
              <a:rPr lang="en-CA" sz="1400" b="1" i="0" dirty="0">
                <a:solidFill>
                  <a:srgbClr val="333333"/>
                </a:solidFill>
                <a:effectLst/>
                <a:latin typeface="OpenSans"/>
              </a:rPr>
              <a:t>optimized for reads.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makes MongoDB a perfect fit for use cases allowing dynamic schema. </a:t>
            </a:r>
          </a:p>
        </p:txBody>
      </p:sp>
      <p:pic>
        <p:nvPicPr>
          <p:cNvPr id="4" name="Picture 3">
            <a:extLst>
              <a:ext uri="{FF2B5EF4-FFF2-40B4-BE49-F238E27FC236}">
                <a16:creationId xmlns:a16="http://schemas.microsoft.com/office/drawing/2014/main" id="{0B0552B4-1208-3297-5049-B174D80EBB20}"/>
              </a:ext>
            </a:extLst>
          </p:cNvPr>
          <p:cNvPicPr>
            <a:picLocks noChangeAspect="1"/>
          </p:cNvPicPr>
          <p:nvPr/>
        </p:nvPicPr>
        <p:blipFill>
          <a:blip r:embed="rId2"/>
          <a:stretch>
            <a:fillRect/>
          </a:stretch>
        </p:blipFill>
        <p:spPr>
          <a:xfrm>
            <a:off x="0" y="0"/>
            <a:ext cx="5777478" cy="2905246"/>
          </a:xfrm>
          <a:prstGeom prst="rect">
            <a:avLst/>
          </a:prstGeom>
        </p:spPr>
      </p:pic>
      <p:sp>
        <p:nvSpPr>
          <p:cNvPr id="6" name="TextBox 5">
            <a:extLst>
              <a:ext uri="{FF2B5EF4-FFF2-40B4-BE49-F238E27FC236}">
                <a16:creationId xmlns:a16="http://schemas.microsoft.com/office/drawing/2014/main" id="{39603E7D-E95C-D38F-D422-577A2C8AD1E8}"/>
              </a:ext>
            </a:extLst>
          </p:cNvPr>
          <p:cNvSpPr txBox="1"/>
          <p:nvPr/>
        </p:nvSpPr>
        <p:spPr>
          <a:xfrm>
            <a:off x="136968" y="3429000"/>
            <a:ext cx="6327492"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MongoDB is a good fit when you want real-time analytics.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Most organizations want to make better decisions based on their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Doing historical analysis is easy, but only a few can respond to changes happening minute by minute.</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most of the time, this is due to complex Extract, Transform, and Load (or ETL) processes.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With MongoDB, you can do most of the analysis where the data is stored.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That data can be semi-structured or completely unstructured.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All of this can be done in real time.</a:t>
            </a:r>
          </a:p>
        </p:txBody>
      </p:sp>
      <p:pic>
        <p:nvPicPr>
          <p:cNvPr id="7" name="Picture 6">
            <a:extLst>
              <a:ext uri="{FF2B5EF4-FFF2-40B4-BE49-F238E27FC236}">
                <a16:creationId xmlns:a16="http://schemas.microsoft.com/office/drawing/2014/main" id="{0555B549-F476-1C33-D921-D357655BE312}"/>
              </a:ext>
            </a:extLst>
          </p:cNvPr>
          <p:cNvPicPr>
            <a:picLocks noChangeAspect="1"/>
          </p:cNvPicPr>
          <p:nvPr/>
        </p:nvPicPr>
        <p:blipFill>
          <a:blip r:embed="rId3"/>
          <a:stretch>
            <a:fillRect/>
          </a:stretch>
        </p:blipFill>
        <p:spPr>
          <a:xfrm>
            <a:off x="6700369" y="3429000"/>
            <a:ext cx="5354663" cy="2841585"/>
          </a:xfrm>
          <a:prstGeom prst="rect">
            <a:avLst/>
          </a:prstGeom>
        </p:spPr>
      </p:pic>
    </p:spTree>
    <p:extLst>
      <p:ext uri="{BB962C8B-B14F-4D97-AF65-F5344CB8AC3E}">
        <p14:creationId xmlns:p14="http://schemas.microsoft.com/office/powerpoint/2010/main" val="2353124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3A8A83-611C-266F-3C76-BF2DEE43740E}"/>
              </a:ext>
            </a:extLst>
          </p:cNvPr>
          <p:cNvSpPr txBox="1"/>
          <p:nvPr/>
        </p:nvSpPr>
        <p:spPr>
          <a:xfrm>
            <a:off x="2720051" y="703178"/>
            <a:ext cx="9471949"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has a part to play in the gaming world, too.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With more than ever multiplayer games being played globally, getting the data across is hugely important. With native scalability, also known as </a:t>
            </a:r>
            <a:r>
              <a:rPr lang="en-CA" sz="1600" b="0" i="0" dirty="0" err="1">
                <a:solidFill>
                  <a:srgbClr val="333333"/>
                </a:solidFill>
                <a:effectLst/>
                <a:latin typeface="OpenSans"/>
              </a:rPr>
              <a:t>Sharding</a:t>
            </a:r>
            <a:r>
              <a:rPr lang="en-CA" sz="1600" b="0" i="0" dirty="0">
                <a:solidFill>
                  <a:srgbClr val="333333"/>
                </a:solidFill>
                <a:effectLst/>
                <a:latin typeface="OpenSans"/>
              </a:rPr>
              <a:t>, MongoDB makes it easier to reach users around the world.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again, with the flexible schema it is easier to support ever-changing data needs.</a:t>
            </a:r>
          </a:p>
        </p:txBody>
      </p:sp>
      <p:pic>
        <p:nvPicPr>
          <p:cNvPr id="4" name="Picture 3">
            <a:extLst>
              <a:ext uri="{FF2B5EF4-FFF2-40B4-BE49-F238E27FC236}">
                <a16:creationId xmlns:a16="http://schemas.microsoft.com/office/drawing/2014/main" id="{8A12D7B5-E4B6-0CB5-C541-2B51D84F8D11}"/>
              </a:ext>
            </a:extLst>
          </p:cNvPr>
          <p:cNvPicPr>
            <a:picLocks noChangeAspect="1"/>
          </p:cNvPicPr>
          <p:nvPr/>
        </p:nvPicPr>
        <p:blipFill>
          <a:blip r:embed="rId2"/>
          <a:stretch>
            <a:fillRect/>
          </a:stretch>
        </p:blipFill>
        <p:spPr>
          <a:xfrm>
            <a:off x="187607" y="169761"/>
            <a:ext cx="2532444" cy="2270467"/>
          </a:xfrm>
          <a:prstGeom prst="rect">
            <a:avLst/>
          </a:prstGeom>
        </p:spPr>
      </p:pic>
      <p:sp>
        <p:nvSpPr>
          <p:cNvPr id="6" name="TextBox 5">
            <a:extLst>
              <a:ext uri="{FF2B5EF4-FFF2-40B4-BE49-F238E27FC236}">
                <a16:creationId xmlns:a16="http://schemas.microsoft.com/office/drawing/2014/main" id="{04B0D692-7A7F-4B0F-C292-8622E14FEDF7}"/>
              </a:ext>
            </a:extLst>
          </p:cNvPr>
          <p:cNvSpPr txBox="1"/>
          <p:nvPr/>
        </p:nvSpPr>
        <p:spPr>
          <a:xfrm>
            <a:off x="0" y="2681263"/>
            <a:ext cx="7589616" cy="411683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has usage scenarios in the finance industry too.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Nowadays, we want our banking transactions to be as quick as possible, while we also expect the financial industry to keep our information secure.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With MongoDB, you can perform thousands of operations on your database per second.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all the information is encrypted while in transfer and when stored on disk.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additionally encrypt individual fields to avoid any data incidents.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finally, like every industry, financial institutions have much higher requirements for reliability and services being available around the clock.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We expect our finances to be available without any downtime. This makes MongoDB a good choice for banks, trading companies, and the financial industry in general.</a:t>
            </a:r>
          </a:p>
        </p:txBody>
      </p:sp>
      <p:pic>
        <p:nvPicPr>
          <p:cNvPr id="7" name="Picture 6">
            <a:extLst>
              <a:ext uri="{FF2B5EF4-FFF2-40B4-BE49-F238E27FC236}">
                <a16:creationId xmlns:a16="http://schemas.microsoft.com/office/drawing/2014/main" id="{B73C97D9-071D-49DF-FFEA-C96478BFE9B9}"/>
              </a:ext>
            </a:extLst>
          </p:cNvPr>
          <p:cNvPicPr>
            <a:picLocks noChangeAspect="1"/>
          </p:cNvPicPr>
          <p:nvPr/>
        </p:nvPicPr>
        <p:blipFill>
          <a:blip r:embed="rId3"/>
          <a:stretch>
            <a:fillRect/>
          </a:stretch>
        </p:blipFill>
        <p:spPr>
          <a:xfrm>
            <a:off x="7247680" y="2681263"/>
            <a:ext cx="4686300" cy="1892300"/>
          </a:xfrm>
          <a:prstGeom prst="rect">
            <a:avLst/>
          </a:prstGeom>
        </p:spPr>
      </p:pic>
    </p:spTree>
    <p:extLst>
      <p:ext uri="{BB962C8B-B14F-4D97-AF65-F5344CB8AC3E}">
        <p14:creationId xmlns:p14="http://schemas.microsoft.com/office/powerpoint/2010/main" val="415344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E3E4F2-76E2-A11B-D486-6128A344028C}"/>
              </a:ext>
            </a:extLst>
          </p:cNvPr>
          <p:cNvPicPr>
            <a:picLocks noChangeAspect="1"/>
          </p:cNvPicPr>
          <p:nvPr/>
        </p:nvPicPr>
        <p:blipFill>
          <a:blip r:embed="rId2"/>
          <a:stretch>
            <a:fillRect/>
          </a:stretch>
        </p:blipFill>
        <p:spPr>
          <a:xfrm>
            <a:off x="180400" y="810228"/>
            <a:ext cx="5560643" cy="2165068"/>
          </a:xfrm>
          <a:prstGeom prst="rect">
            <a:avLst/>
          </a:prstGeom>
        </p:spPr>
      </p:pic>
      <p:sp>
        <p:nvSpPr>
          <p:cNvPr id="4" name="TextBox 3">
            <a:extLst>
              <a:ext uri="{FF2B5EF4-FFF2-40B4-BE49-F238E27FC236}">
                <a16:creationId xmlns:a16="http://schemas.microsoft.com/office/drawing/2014/main" id="{D21EC5B5-81D3-94A7-81A8-5FD8A72DD4C0}"/>
              </a:ext>
            </a:extLst>
          </p:cNvPr>
          <p:cNvSpPr txBox="1"/>
          <p:nvPr/>
        </p:nvSpPr>
        <p:spPr>
          <a:xfrm>
            <a:off x="5911742" y="713138"/>
            <a:ext cx="6099858" cy="5224764"/>
          </a:xfrm>
          <a:prstGeom prst="rect">
            <a:avLst/>
          </a:prstGeom>
          <a:noFill/>
        </p:spPr>
        <p:txBody>
          <a:bodyPr wrap="square">
            <a:spAutoFit/>
          </a:bodyPr>
          <a:lstStyle/>
          <a:p>
            <a:pPr algn="l">
              <a:lnSpc>
                <a:spcPct val="150000"/>
              </a:lnSpc>
            </a:pPr>
            <a:r>
              <a:rPr lang="en-CA" sz="1600" b="1" i="0" dirty="0">
                <a:solidFill>
                  <a:srgbClr val="1F1F1F"/>
                </a:solidFill>
                <a:effectLst/>
                <a:latin typeface="OpenSans"/>
              </a:rPr>
              <a:t>Summary and Highlights</a:t>
            </a:r>
          </a:p>
          <a:p>
            <a:pPr algn="l">
              <a:lnSpc>
                <a:spcPct val="150000"/>
              </a:lnSpc>
            </a:pPr>
            <a:r>
              <a:rPr lang="en-CA" sz="1600" b="0" i="0" dirty="0">
                <a:solidFill>
                  <a:srgbClr val="1F1F1F"/>
                </a:solidFill>
                <a:effectLst/>
                <a:latin typeface="var(--cds-font-family-source-sans-pro)"/>
              </a:rPr>
              <a:t>Congratulations! You have completed this lesson. At this point in the course, you know: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MongoDB is a document and NoSQL database.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It is easy to access by indexing.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It supports various data types, including dates and numbers.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database schema can be flexible when working with MongoDB.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You can change the database schema as needed without involving complex data definition language statements.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Complex data analysis can be done on the server using Aggregation Pipelines.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The scalability MongoDB provides makes it easier to work across the globe. </a:t>
            </a:r>
          </a:p>
          <a:p>
            <a:pPr algn="l">
              <a:lnSpc>
                <a:spcPct val="150000"/>
              </a:lnSpc>
              <a:buFont typeface="Arial" panose="020B0604020202020204" pitchFamily="34" charset="0"/>
              <a:buChar char="•"/>
            </a:pPr>
            <a:r>
              <a:rPr lang="en-CA" sz="1600" b="0" i="0" dirty="0">
                <a:solidFill>
                  <a:srgbClr val="1F1F1F"/>
                </a:solidFill>
                <a:effectLst/>
                <a:latin typeface="var(--cds-font-family-source-sans-pro)"/>
              </a:rPr>
              <a:t>MongoDB enables you to perform real-time analysis on your data.</a:t>
            </a:r>
          </a:p>
        </p:txBody>
      </p:sp>
    </p:spTree>
    <p:extLst>
      <p:ext uri="{BB962C8B-B14F-4D97-AF65-F5344CB8AC3E}">
        <p14:creationId xmlns:p14="http://schemas.microsoft.com/office/powerpoint/2010/main" val="2202870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7890F3-43E7-6CF7-F0E9-D3A56600C655}"/>
              </a:ext>
            </a:extLst>
          </p:cNvPr>
          <p:cNvSpPr txBox="1"/>
          <p:nvPr/>
        </p:nvSpPr>
        <p:spPr>
          <a:xfrm>
            <a:off x="260430" y="156786"/>
            <a:ext cx="6099858" cy="400110"/>
          </a:xfrm>
          <a:prstGeom prst="rect">
            <a:avLst/>
          </a:prstGeom>
          <a:noFill/>
        </p:spPr>
        <p:txBody>
          <a:bodyPr wrap="square">
            <a:spAutoFit/>
          </a:bodyPr>
          <a:lstStyle/>
          <a:p>
            <a:pPr algn="l"/>
            <a:r>
              <a:rPr lang="en-CA" sz="2000" b="1" i="0" u="sng" dirty="0">
                <a:effectLst/>
              </a:rPr>
              <a:t>CRUD Operations</a:t>
            </a:r>
          </a:p>
        </p:txBody>
      </p:sp>
      <p:sp>
        <p:nvSpPr>
          <p:cNvPr id="5" name="TextBox 4">
            <a:extLst>
              <a:ext uri="{FF2B5EF4-FFF2-40B4-BE49-F238E27FC236}">
                <a16:creationId xmlns:a16="http://schemas.microsoft.com/office/drawing/2014/main" id="{717C1418-0E52-AE23-A2C4-BDB7C3A5CD68}"/>
              </a:ext>
            </a:extLst>
          </p:cNvPr>
          <p:cNvSpPr txBox="1"/>
          <p:nvPr/>
        </p:nvSpPr>
        <p:spPr>
          <a:xfrm>
            <a:off x="5607934" y="521687"/>
            <a:ext cx="6450958" cy="227010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 shell is a command line tool provided by MongoDB to interact with your databases.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is an interactive JavaScript interface, and you can use it to perform data and administrative operations on MongoDB.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So, first we connect to our cluster by providing a connection string, And once connected, we can view the list of all our databases. </a:t>
            </a:r>
          </a:p>
        </p:txBody>
      </p:sp>
      <p:pic>
        <p:nvPicPr>
          <p:cNvPr id="6" name="Picture 5">
            <a:extLst>
              <a:ext uri="{FF2B5EF4-FFF2-40B4-BE49-F238E27FC236}">
                <a16:creationId xmlns:a16="http://schemas.microsoft.com/office/drawing/2014/main" id="{772C5442-ACE5-AC0C-D650-D87FD9464147}"/>
              </a:ext>
            </a:extLst>
          </p:cNvPr>
          <p:cNvPicPr>
            <a:picLocks noChangeAspect="1"/>
          </p:cNvPicPr>
          <p:nvPr/>
        </p:nvPicPr>
        <p:blipFill>
          <a:blip r:embed="rId2"/>
          <a:stretch>
            <a:fillRect/>
          </a:stretch>
        </p:blipFill>
        <p:spPr>
          <a:xfrm>
            <a:off x="133108" y="687246"/>
            <a:ext cx="5357592" cy="2308324"/>
          </a:xfrm>
          <a:prstGeom prst="rect">
            <a:avLst/>
          </a:prstGeom>
        </p:spPr>
      </p:pic>
      <p:sp>
        <p:nvSpPr>
          <p:cNvPr id="8" name="TextBox 7">
            <a:extLst>
              <a:ext uri="{FF2B5EF4-FFF2-40B4-BE49-F238E27FC236}">
                <a16:creationId xmlns:a16="http://schemas.microsoft.com/office/drawing/2014/main" id="{F489537B-23AE-8C37-E4ED-01E732485FD5}"/>
              </a:ext>
            </a:extLst>
          </p:cNvPr>
          <p:cNvSpPr txBox="1"/>
          <p:nvPr/>
        </p:nvSpPr>
        <p:spPr>
          <a:xfrm>
            <a:off x="3761772" y="3932515"/>
            <a:ext cx="7946020" cy="190077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simplicity, we will assume the shell is already connected to our MongoDB instance.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start working on the campus management database, we run the following statement: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then we can see what collections are present in the campus management database using this command: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shows two collections: Staff and Students.</a:t>
            </a:r>
          </a:p>
        </p:txBody>
      </p:sp>
      <p:pic>
        <p:nvPicPr>
          <p:cNvPr id="9" name="Picture 8">
            <a:extLst>
              <a:ext uri="{FF2B5EF4-FFF2-40B4-BE49-F238E27FC236}">
                <a16:creationId xmlns:a16="http://schemas.microsoft.com/office/drawing/2014/main" id="{49F0F04C-D7B6-C2B1-E4D8-412B0BFAF4CD}"/>
              </a:ext>
            </a:extLst>
          </p:cNvPr>
          <p:cNvPicPr>
            <a:picLocks noChangeAspect="1"/>
          </p:cNvPicPr>
          <p:nvPr/>
        </p:nvPicPr>
        <p:blipFill>
          <a:blip r:embed="rId3"/>
          <a:stretch>
            <a:fillRect/>
          </a:stretch>
        </p:blipFill>
        <p:spPr>
          <a:xfrm>
            <a:off x="260430" y="3684719"/>
            <a:ext cx="3269849" cy="3028913"/>
          </a:xfrm>
          <a:prstGeom prst="rect">
            <a:avLst/>
          </a:prstGeom>
        </p:spPr>
      </p:pic>
    </p:spTree>
    <p:extLst>
      <p:ext uri="{BB962C8B-B14F-4D97-AF65-F5344CB8AC3E}">
        <p14:creationId xmlns:p14="http://schemas.microsoft.com/office/powerpoint/2010/main" val="198455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8A53FD-9989-DDD3-1244-4BB2807DA48B}"/>
              </a:ext>
            </a:extLst>
          </p:cNvPr>
          <p:cNvSpPr txBox="1"/>
          <p:nvPr/>
        </p:nvSpPr>
        <p:spPr>
          <a:xfrm>
            <a:off x="175549" y="3751684"/>
            <a:ext cx="11339331" cy="296741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CRUD operations are Create, Read, Update, and Delete operations, hence the acronym CRUD.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start with a Create operation. We will insert a new document into the Students collection.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takes the form of ‘db.’, which is the </a:t>
            </a:r>
            <a:r>
              <a:rPr lang="en-CA" sz="1400" b="0" i="0" dirty="0" err="1">
                <a:solidFill>
                  <a:srgbClr val="333333"/>
                </a:solidFill>
                <a:effectLst/>
                <a:latin typeface="OpenSans"/>
              </a:rPr>
              <a:t>campusManagementDB</a:t>
            </a:r>
            <a:r>
              <a:rPr lang="en-CA" sz="1400" b="0" i="0" dirty="0">
                <a:solidFill>
                  <a:srgbClr val="333333"/>
                </a:solidFill>
                <a:effectLst/>
                <a:latin typeface="OpenSans"/>
              </a:rPr>
              <a:t> database.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the collection name, which is ‘students.’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then the ‘</a:t>
            </a:r>
            <a:r>
              <a:rPr lang="en-CA" sz="1400" b="0" i="0" dirty="0" err="1">
                <a:solidFill>
                  <a:srgbClr val="333333"/>
                </a:solidFill>
                <a:effectLst/>
                <a:latin typeface="OpenSans"/>
              </a:rPr>
              <a:t>insertOne</a:t>
            </a:r>
            <a:r>
              <a:rPr lang="en-CA" sz="1400" b="0" i="0" dirty="0">
                <a:solidFill>
                  <a:srgbClr val="333333"/>
                </a:solidFill>
                <a:effectLst/>
                <a:latin typeface="OpenSans"/>
              </a:rPr>
              <a:t>’ function, Which takes an argument as the document we want to create in the ‘Students’ collection.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outcome is an acknowledgment that the operation was successful.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since this was an insert operation, it shows ‘</a:t>
            </a:r>
            <a:r>
              <a:rPr lang="en-CA" sz="1400" b="0" i="0" dirty="0" err="1">
                <a:solidFill>
                  <a:srgbClr val="333333"/>
                </a:solidFill>
                <a:effectLst/>
                <a:latin typeface="OpenSans"/>
              </a:rPr>
              <a:t>insertedId</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‘_id’ &lt;pronounced as “underscore id”&gt;is a required field on every document in MongoDB.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Because we didn’t provide one ourselves in John Doe’s document, the Mongo shell driver will add the ‘_id’ field and generate the ‘</a:t>
            </a:r>
            <a:r>
              <a:rPr lang="en-CA" sz="1400" b="0" i="0" dirty="0" err="1">
                <a:solidFill>
                  <a:srgbClr val="333333"/>
                </a:solidFill>
                <a:effectLst/>
                <a:latin typeface="OpenSans"/>
              </a:rPr>
              <a:t>ObjectId</a:t>
            </a:r>
            <a:r>
              <a:rPr lang="en-CA" sz="1400" b="0" i="0" dirty="0">
                <a:solidFill>
                  <a:srgbClr val="333333"/>
                </a:solidFill>
                <a:effectLst/>
                <a:latin typeface="OpenSans"/>
              </a:rPr>
              <a:t>’ for us.</a:t>
            </a:r>
          </a:p>
        </p:txBody>
      </p:sp>
      <p:pic>
        <p:nvPicPr>
          <p:cNvPr id="4" name="Picture 3">
            <a:extLst>
              <a:ext uri="{FF2B5EF4-FFF2-40B4-BE49-F238E27FC236}">
                <a16:creationId xmlns:a16="http://schemas.microsoft.com/office/drawing/2014/main" id="{8C33F0CF-5561-A97C-1C08-60E080C65E93}"/>
              </a:ext>
            </a:extLst>
          </p:cNvPr>
          <p:cNvPicPr>
            <a:picLocks noChangeAspect="1"/>
          </p:cNvPicPr>
          <p:nvPr/>
        </p:nvPicPr>
        <p:blipFill>
          <a:blip r:embed="rId2"/>
          <a:stretch>
            <a:fillRect/>
          </a:stretch>
        </p:blipFill>
        <p:spPr>
          <a:xfrm>
            <a:off x="280203" y="258205"/>
            <a:ext cx="6421539" cy="3493479"/>
          </a:xfrm>
          <a:prstGeom prst="rect">
            <a:avLst/>
          </a:prstGeom>
        </p:spPr>
      </p:pic>
    </p:spTree>
    <p:extLst>
      <p:ext uri="{BB962C8B-B14F-4D97-AF65-F5344CB8AC3E}">
        <p14:creationId xmlns:p14="http://schemas.microsoft.com/office/powerpoint/2010/main" val="173306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87FB62-9B07-70D7-4789-41071EF8036E}"/>
              </a:ext>
            </a:extLst>
          </p:cNvPr>
          <p:cNvSpPr txBox="1"/>
          <p:nvPr/>
        </p:nvSpPr>
        <p:spPr>
          <a:xfrm>
            <a:off x="329879" y="272533"/>
            <a:ext cx="6099858" cy="400110"/>
          </a:xfrm>
          <a:prstGeom prst="rect">
            <a:avLst/>
          </a:prstGeom>
          <a:noFill/>
        </p:spPr>
        <p:txBody>
          <a:bodyPr wrap="square">
            <a:spAutoFit/>
          </a:bodyPr>
          <a:lstStyle/>
          <a:p>
            <a:pPr algn="l"/>
            <a:r>
              <a:rPr lang="en-CA" sz="2000" b="1" i="0" u="sng" dirty="0">
                <a:effectLst/>
              </a:rPr>
              <a:t>Overview of MongoDB</a:t>
            </a:r>
          </a:p>
        </p:txBody>
      </p:sp>
      <p:sp>
        <p:nvSpPr>
          <p:cNvPr id="5" name="TextBox 4">
            <a:extLst>
              <a:ext uri="{FF2B5EF4-FFF2-40B4-BE49-F238E27FC236}">
                <a16:creationId xmlns:a16="http://schemas.microsoft.com/office/drawing/2014/main" id="{78292B3A-FE9C-5D1E-CE54-FC1E145D4FE8}"/>
              </a:ext>
            </a:extLst>
          </p:cNvPr>
          <p:cNvSpPr txBox="1"/>
          <p:nvPr/>
        </p:nvSpPr>
        <p:spPr>
          <a:xfrm>
            <a:off x="190983" y="759464"/>
            <a:ext cx="6099858" cy="923330"/>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Explain what MongoDB is</a:t>
            </a:r>
          </a:p>
          <a:p>
            <a:pPr marL="285750" indent="-285750" algn="l">
              <a:buFont typeface="Arial" panose="020B0604020202020204" pitchFamily="34" charset="0"/>
              <a:buChar char="•"/>
            </a:pPr>
            <a:r>
              <a:rPr lang="en-CA" b="0" i="0" dirty="0">
                <a:solidFill>
                  <a:srgbClr val="333333"/>
                </a:solidFill>
                <a:effectLst/>
                <a:latin typeface="OpenSans"/>
              </a:rPr>
              <a:t>List the different components of MongoDB </a:t>
            </a:r>
          </a:p>
          <a:p>
            <a:pPr marL="285750" indent="-285750" algn="l">
              <a:buFont typeface="Arial" panose="020B0604020202020204" pitchFamily="34" charset="0"/>
              <a:buChar char="•"/>
            </a:pPr>
            <a:r>
              <a:rPr lang="en-CA" b="0" i="0" dirty="0">
                <a:solidFill>
                  <a:srgbClr val="333333"/>
                </a:solidFill>
                <a:effectLst/>
                <a:latin typeface="OpenSans"/>
              </a:rPr>
              <a:t>Describe why and where to use MongoDB </a:t>
            </a:r>
          </a:p>
        </p:txBody>
      </p:sp>
      <p:sp>
        <p:nvSpPr>
          <p:cNvPr id="7" name="TextBox 6">
            <a:extLst>
              <a:ext uri="{FF2B5EF4-FFF2-40B4-BE49-F238E27FC236}">
                <a16:creationId xmlns:a16="http://schemas.microsoft.com/office/drawing/2014/main" id="{1D446234-1F08-109C-E2D7-6A5F97B9AD30}"/>
              </a:ext>
            </a:extLst>
          </p:cNvPr>
          <p:cNvSpPr txBox="1"/>
          <p:nvPr/>
        </p:nvSpPr>
        <p:spPr>
          <a:xfrm>
            <a:off x="6121402" y="2551837"/>
            <a:ext cx="5901159" cy="153144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is a document and a NoSQL database.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Instead of storing data in tables of rows or columns like SQL databases, each record in a MongoDB database is a document, And you store the data in a non-relational way.</a:t>
            </a:r>
          </a:p>
        </p:txBody>
      </p:sp>
      <p:pic>
        <p:nvPicPr>
          <p:cNvPr id="8" name="Picture 7">
            <a:extLst>
              <a:ext uri="{FF2B5EF4-FFF2-40B4-BE49-F238E27FC236}">
                <a16:creationId xmlns:a16="http://schemas.microsoft.com/office/drawing/2014/main" id="{5DFD1F95-4DA6-1D56-BE5C-36C428E2331A}"/>
              </a:ext>
            </a:extLst>
          </p:cNvPr>
          <p:cNvPicPr>
            <a:picLocks noChangeAspect="1"/>
          </p:cNvPicPr>
          <p:nvPr/>
        </p:nvPicPr>
        <p:blipFill>
          <a:blip r:embed="rId2"/>
          <a:stretch>
            <a:fillRect/>
          </a:stretch>
        </p:blipFill>
        <p:spPr>
          <a:xfrm>
            <a:off x="0" y="2012950"/>
            <a:ext cx="6070600" cy="2832100"/>
          </a:xfrm>
          <a:prstGeom prst="rect">
            <a:avLst/>
          </a:prstGeom>
        </p:spPr>
      </p:pic>
    </p:spTree>
    <p:extLst>
      <p:ext uri="{BB962C8B-B14F-4D97-AF65-F5344CB8AC3E}">
        <p14:creationId xmlns:p14="http://schemas.microsoft.com/office/powerpoint/2010/main" val="218920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3BD059-92C6-F626-7496-7A457D276BE4}"/>
              </a:ext>
            </a:extLst>
          </p:cNvPr>
          <p:cNvSpPr txBox="1"/>
          <p:nvPr/>
        </p:nvSpPr>
        <p:spPr>
          <a:xfrm>
            <a:off x="6845300" y="100897"/>
            <a:ext cx="5128710" cy="190077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 shell is a </a:t>
            </a:r>
            <a:r>
              <a:rPr lang="en-CA" sz="1600" b="0" i="0" dirty="0" err="1">
                <a:solidFill>
                  <a:srgbClr val="333333"/>
                </a:solidFill>
                <a:effectLst/>
                <a:latin typeface="OpenSans"/>
              </a:rPr>
              <a:t>javascript</a:t>
            </a:r>
            <a:r>
              <a:rPr lang="en-CA" sz="1600" b="0" i="0" dirty="0">
                <a:solidFill>
                  <a:srgbClr val="333333"/>
                </a:solidFill>
                <a:effectLst/>
                <a:latin typeface="OpenSans"/>
              </a:rPr>
              <a:t> interpreter, meaning you can define variables and perform other functions in it too.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a:t>
            </a:r>
            <a:r>
              <a:rPr lang="en-CA" sz="1600" b="0" i="0" dirty="0" err="1">
                <a:solidFill>
                  <a:srgbClr val="333333"/>
                </a:solidFill>
                <a:effectLst/>
                <a:latin typeface="OpenSans"/>
              </a:rPr>
              <a:t>students_list</a:t>
            </a:r>
            <a:r>
              <a:rPr lang="en-CA" sz="1600" b="0" i="0" dirty="0">
                <a:solidFill>
                  <a:srgbClr val="333333"/>
                </a:solidFill>
                <a:effectLst/>
                <a:latin typeface="OpenSans"/>
              </a:rPr>
              <a:t>’ is created with two documents in it, and we can pass this as an argument to the ‘</a:t>
            </a:r>
            <a:r>
              <a:rPr lang="en-CA" sz="1600" b="0" i="0" dirty="0" err="1">
                <a:solidFill>
                  <a:srgbClr val="333333"/>
                </a:solidFill>
                <a:effectLst/>
                <a:latin typeface="OpenSans"/>
              </a:rPr>
              <a:t>insertMany</a:t>
            </a:r>
            <a:r>
              <a:rPr lang="en-CA" sz="1600" b="0" i="0" dirty="0">
                <a:solidFill>
                  <a:srgbClr val="333333"/>
                </a:solidFill>
                <a:effectLst/>
                <a:latin typeface="OpenSans"/>
              </a:rPr>
              <a:t>’ function.</a:t>
            </a:r>
          </a:p>
        </p:txBody>
      </p:sp>
      <p:pic>
        <p:nvPicPr>
          <p:cNvPr id="4" name="Picture 3">
            <a:extLst>
              <a:ext uri="{FF2B5EF4-FFF2-40B4-BE49-F238E27FC236}">
                <a16:creationId xmlns:a16="http://schemas.microsoft.com/office/drawing/2014/main" id="{859F7B12-0E86-8DA1-3DAB-8BA2CA07545A}"/>
              </a:ext>
            </a:extLst>
          </p:cNvPr>
          <p:cNvPicPr>
            <a:picLocks noChangeAspect="1"/>
          </p:cNvPicPr>
          <p:nvPr/>
        </p:nvPicPr>
        <p:blipFill>
          <a:blip r:embed="rId2"/>
          <a:stretch>
            <a:fillRect/>
          </a:stretch>
        </p:blipFill>
        <p:spPr>
          <a:xfrm>
            <a:off x="0" y="39123"/>
            <a:ext cx="6845300" cy="3632200"/>
          </a:xfrm>
          <a:prstGeom prst="rect">
            <a:avLst/>
          </a:prstGeom>
        </p:spPr>
      </p:pic>
    </p:spTree>
    <p:extLst>
      <p:ext uri="{BB962C8B-B14F-4D97-AF65-F5344CB8AC3E}">
        <p14:creationId xmlns:p14="http://schemas.microsoft.com/office/powerpoint/2010/main" val="250020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223AF5-C3D0-B412-96C8-D7907FB6C97E}"/>
              </a:ext>
            </a:extLst>
          </p:cNvPr>
          <p:cNvPicPr>
            <a:picLocks noChangeAspect="1"/>
          </p:cNvPicPr>
          <p:nvPr/>
        </p:nvPicPr>
        <p:blipFill>
          <a:blip r:embed="rId2"/>
          <a:stretch>
            <a:fillRect/>
          </a:stretch>
        </p:blipFill>
        <p:spPr>
          <a:xfrm>
            <a:off x="111164" y="95411"/>
            <a:ext cx="4356664" cy="2732674"/>
          </a:xfrm>
          <a:prstGeom prst="rect">
            <a:avLst/>
          </a:prstGeom>
        </p:spPr>
      </p:pic>
      <p:sp>
        <p:nvSpPr>
          <p:cNvPr id="6" name="TextBox 5">
            <a:extLst>
              <a:ext uri="{FF2B5EF4-FFF2-40B4-BE49-F238E27FC236}">
                <a16:creationId xmlns:a16="http://schemas.microsoft.com/office/drawing/2014/main" id="{03699B50-922A-1B1E-D40B-CD633F975D42}"/>
              </a:ext>
            </a:extLst>
          </p:cNvPr>
          <p:cNvSpPr txBox="1"/>
          <p:nvPr/>
        </p:nvSpPr>
        <p:spPr>
          <a:xfrm>
            <a:off x="4768770" y="494436"/>
            <a:ext cx="7014258"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Now let’s do some Read operations. In the first one, we call the ‘</a:t>
            </a:r>
            <a:r>
              <a:rPr lang="en-CA" sz="1600" b="0" i="0" dirty="0" err="1">
                <a:solidFill>
                  <a:srgbClr val="333333"/>
                </a:solidFill>
                <a:effectLst/>
                <a:latin typeface="OpenSans"/>
              </a:rPr>
              <a:t>findOne</a:t>
            </a:r>
            <a:r>
              <a:rPr lang="en-CA" sz="1600" b="0" i="0" dirty="0">
                <a:solidFill>
                  <a:srgbClr val="333333"/>
                </a:solidFill>
                <a:effectLst/>
                <a:latin typeface="OpenSans"/>
              </a:rPr>
              <a:t>’ function, without any filter criteria.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will return the first document in natural order, which is the order in which the database refers to documents on disk. </a:t>
            </a:r>
            <a:endParaRPr lang="en-US" sz="1600" dirty="0"/>
          </a:p>
        </p:txBody>
      </p:sp>
      <p:pic>
        <p:nvPicPr>
          <p:cNvPr id="7" name="Picture 6">
            <a:extLst>
              <a:ext uri="{FF2B5EF4-FFF2-40B4-BE49-F238E27FC236}">
                <a16:creationId xmlns:a16="http://schemas.microsoft.com/office/drawing/2014/main" id="{15D4EACF-5403-7E99-D1D9-A369E80F348F}"/>
              </a:ext>
            </a:extLst>
          </p:cNvPr>
          <p:cNvPicPr>
            <a:picLocks noChangeAspect="1"/>
          </p:cNvPicPr>
          <p:nvPr/>
        </p:nvPicPr>
        <p:blipFill>
          <a:blip r:embed="rId3"/>
          <a:stretch>
            <a:fillRect/>
          </a:stretch>
        </p:blipFill>
        <p:spPr>
          <a:xfrm>
            <a:off x="7885734" y="2204878"/>
            <a:ext cx="4240356" cy="2627177"/>
          </a:xfrm>
          <a:prstGeom prst="rect">
            <a:avLst/>
          </a:prstGeom>
        </p:spPr>
      </p:pic>
      <p:sp>
        <p:nvSpPr>
          <p:cNvPr id="9" name="TextBox 8">
            <a:extLst>
              <a:ext uri="{FF2B5EF4-FFF2-40B4-BE49-F238E27FC236}">
                <a16:creationId xmlns:a16="http://schemas.microsoft.com/office/drawing/2014/main" id="{AF9F9D2A-46E5-814A-9CA8-5E19967E73B6}"/>
              </a:ext>
            </a:extLst>
          </p:cNvPr>
          <p:cNvSpPr txBox="1"/>
          <p:nvPr/>
        </p:nvSpPr>
        <p:spPr>
          <a:xfrm>
            <a:off x="111164" y="2835503"/>
            <a:ext cx="7824486" cy="153144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this second Read operation, we want to find the first student with a specific email address.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If more than one document matches the criteria, only the first one will be read, as we are using the ‘</a:t>
            </a:r>
            <a:r>
              <a:rPr lang="en-CA" sz="1600" b="0" i="0" dirty="0" err="1">
                <a:solidFill>
                  <a:srgbClr val="333333"/>
                </a:solidFill>
                <a:effectLst/>
                <a:latin typeface="OpenSans"/>
              </a:rPr>
              <a:t>findOne</a:t>
            </a:r>
            <a:r>
              <a:rPr lang="en-CA" sz="1600" b="0" i="0" dirty="0">
                <a:solidFill>
                  <a:srgbClr val="333333"/>
                </a:solidFill>
                <a:effectLst/>
                <a:latin typeface="OpenSans"/>
              </a:rPr>
              <a:t>’ function. </a:t>
            </a:r>
          </a:p>
        </p:txBody>
      </p:sp>
      <p:sp>
        <p:nvSpPr>
          <p:cNvPr id="11" name="TextBox 10">
            <a:extLst>
              <a:ext uri="{FF2B5EF4-FFF2-40B4-BE49-F238E27FC236}">
                <a16:creationId xmlns:a16="http://schemas.microsoft.com/office/drawing/2014/main" id="{3BCC4EA2-2D3C-A6BC-AB60-E6CC6036F856}"/>
              </a:ext>
            </a:extLst>
          </p:cNvPr>
          <p:cNvSpPr txBox="1"/>
          <p:nvPr/>
        </p:nvSpPr>
        <p:spPr>
          <a:xfrm>
            <a:off x="3657600" y="4994441"/>
            <a:ext cx="8315526" cy="153144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Next, we want to retrieve all students with the </a:t>
            </a:r>
            <a:r>
              <a:rPr lang="en-CA" sz="1600" b="0" i="0" dirty="0" err="1">
                <a:solidFill>
                  <a:srgbClr val="333333"/>
                </a:solidFill>
                <a:effectLst/>
                <a:latin typeface="OpenSans"/>
              </a:rPr>
              <a:t>lastname</a:t>
            </a:r>
            <a:r>
              <a:rPr lang="en-CA" sz="1600" b="0" i="0" dirty="0">
                <a:solidFill>
                  <a:srgbClr val="333333"/>
                </a:solidFill>
                <a:effectLst/>
                <a:latin typeface="OpenSans"/>
              </a:rPr>
              <a:t> of ‘Doe’.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finally, if we just want to count how many students have the </a:t>
            </a:r>
            <a:r>
              <a:rPr lang="en-CA" sz="1600" b="0" i="0" dirty="0" err="1">
                <a:solidFill>
                  <a:srgbClr val="333333"/>
                </a:solidFill>
                <a:effectLst/>
                <a:latin typeface="OpenSans"/>
              </a:rPr>
              <a:t>lastname</a:t>
            </a:r>
            <a:r>
              <a:rPr lang="en-CA" sz="1600" b="0" i="0" dirty="0">
                <a:solidFill>
                  <a:srgbClr val="333333"/>
                </a:solidFill>
                <a:effectLst/>
                <a:latin typeface="OpenSans"/>
              </a:rPr>
              <a:t> ‘Doe’, we call the ‘count’ function.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count will happen on MongoDB, and only the number value will be returned</a:t>
            </a:r>
          </a:p>
        </p:txBody>
      </p:sp>
      <p:pic>
        <p:nvPicPr>
          <p:cNvPr id="12" name="Picture 11">
            <a:extLst>
              <a:ext uri="{FF2B5EF4-FFF2-40B4-BE49-F238E27FC236}">
                <a16:creationId xmlns:a16="http://schemas.microsoft.com/office/drawing/2014/main" id="{1A6F295C-69A4-4F2E-F23D-EB33C3B6174A}"/>
              </a:ext>
            </a:extLst>
          </p:cNvPr>
          <p:cNvPicPr>
            <a:picLocks noChangeAspect="1"/>
          </p:cNvPicPr>
          <p:nvPr/>
        </p:nvPicPr>
        <p:blipFill>
          <a:blip r:embed="rId4"/>
          <a:stretch>
            <a:fillRect/>
          </a:stretch>
        </p:blipFill>
        <p:spPr>
          <a:xfrm>
            <a:off x="218874" y="4569965"/>
            <a:ext cx="3241956" cy="1997414"/>
          </a:xfrm>
          <a:prstGeom prst="rect">
            <a:avLst/>
          </a:prstGeom>
        </p:spPr>
      </p:pic>
    </p:spTree>
    <p:extLst>
      <p:ext uri="{BB962C8B-B14F-4D97-AF65-F5344CB8AC3E}">
        <p14:creationId xmlns:p14="http://schemas.microsoft.com/office/powerpoint/2010/main" val="687447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43DCB3-99E6-DAFF-80B3-80627A6FCA5A}"/>
              </a:ext>
            </a:extLst>
          </p:cNvPr>
          <p:cNvSpPr txBox="1"/>
          <p:nvPr/>
        </p:nvSpPr>
        <p:spPr>
          <a:xfrm>
            <a:off x="5034103" y="3429000"/>
            <a:ext cx="7157897" cy="26442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the Replace example, we were sending the whole document back with the new changes.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larger documents, this will take a lot of transfer time between the client and the database.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Instead, we can use MongoDB’s in-place updates for small changes.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 we do this by constructing a ‘changes’ document, which in our case only has two assignments, which come under ‘$set’. Then we call the ‘</a:t>
            </a:r>
            <a:r>
              <a:rPr lang="en-CA" sz="1400" b="0" i="0" dirty="0" err="1">
                <a:solidFill>
                  <a:srgbClr val="333333"/>
                </a:solidFill>
                <a:effectLst/>
                <a:latin typeface="OpenSans"/>
              </a:rPr>
              <a:t>updateOne</a:t>
            </a:r>
            <a:r>
              <a:rPr lang="en-CA" sz="1400" b="0" i="0" dirty="0">
                <a:solidFill>
                  <a:srgbClr val="333333"/>
                </a:solidFill>
                <a:effectLst/>
                <a:latin typeface="OpenSans"/>
              </a:rPr>
              <a:t>’ function.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update all of the students to online only due to lockdown, we can run the ‘</a:t>
            </a:r>
            <a:r>
              <a:rPr lang="en-CA" sz="1400" b="0" i="0" dirty="0" err="1">
                <a:solidFill>
                  <a:srgbClr val="333333"/>
                </a:solidFill>
                <a:effectLst/>
                <a:latin typeface="OpenSans"/>
              </a:rPr>
              <a:t>updateMany</a:t>
            </a:r>
            <a:r>
              <a:rPr lang="en-CA" sz="1400" b="0" i="0" dirty="0">
                <a:solidFill>
                  <a:srgbClr val="333333"/>
                </a:solidFill>
                <a:effectLst/>
                <a:latin typeface="OpenSans"/>
              </a:rPr>
              <a:t>’ function without any filter criteria, and a change document. </a:t>
            </a:r>
          </a:p>
        </p:txBody>
      </p:sp>
      <p:pic>
        <p:nvPicPr>
          <p:cNvPr id="7" name="Picture 6">
            <a:extLst>
              <a:ext uri="{FF2B5EF4-FFF2-40B4-BE49-F238E27FC236}">
                <a16:creationId xmlns:a16="http://schemas.microsoft.com/office/drawing/2014/main" id="{3F367CE8-A278-8108-9D36-10A8C7FFF646}"/>
              </a:ext>
            </a:extLst>
          </p:cNvPr>
          <p:cNvPicPr>
            <a:picLocks noChangeAspect="1"/>
          </p:cNvPicPr>
          <p:nvPr/>
        </p:nvPicPr>
        <p:blipFill>
          <a:blip r:embed="rId2"/>
          <a:stretch>
            <a:fillRect/>
          </a:stretch>
        </p:blipFill>
        <p:spPr>
          <a:xfrm>
            <a:off x="135922" y="217225"/>
            <a:ext cx="4813300" cy="1879600"/>
          </a:xfrm>
          <a:prstGeom prst="rect">
            <a:avLst/>
          </a:prstGeom>
        </p:spPr>
      </p:pic>
      <p:sp>
        <p:nvSpPr>
          <p:cNvPr id="9" name="TextBox 8">
            <a:extLst>
              <a:ext uri="{FF2B5EF4-FFF2-40B4-BE49-F238E27FC236}">
                <a16:creationId xmlns:a16="http://schemas.microsoft.com/office/drawing/2014/main" id="{AAEFEE7C-A4DE-1FB6-4854-A44441F7273C}"/>
              </a:ext>
            </a:extLst>
          </p:cNvPr>
          <p:cNvSpPr txBox="1"/>
          <p:nvPr/>
        </p:nvSpPr>
        <p:spPr>
          <a:xfrm>
            <a:off x="4949222" y="0"/>
            <a:ext cx="7242778" cy="26442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retrieve a student record and make some changes to the document.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are creating a new field to identify which students are on campus or online only.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will also update the email with campus’ email.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Once all changes are made, we will call the ‘</a:t>
            </a:r>
            <a:r>
              <a:rPr lang="en-CA" sz="1400" b="0" i="0" dirty="0" err="1">
                <a:solidFill>
                  <a:srgbClr val="333333"/>
                </a:solidFill>
                <a:effectLst/>
                <a:latin typeface="OpenSans"/>
              </a:rPr>
              <a:t>replaceOne</a:t>
            </a:r>
            <a:r>
              <a:rPr lang="en-CA" sz="1400" b="0" i="0" dirty="0">
                <a:solidFill>
                  <a:srgbClr val="333333"/>
                </a:solidFill>
                <a:effectLst/>
                <a:latin typeface="OpenSans"/>
              </a:rPr>
              <a:t>’ function, Which takes as its first argument, the filter criteria to find a document with last name of Doe.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second argument is the updated student object.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outcomes of this statement are: An </a:t>
            </a:r>
            <a:r>
              <a:rPr lang="en-CA" sz="1400" b="1" i="0" dirty="0">
                <a:solidFill>
                  <a:srgbClr val="333333"/>
                </a:solidFill>
                <a:effectLst/>
                <a:latin typeface="OpenSans"/>
              </a:rPr>
              <a:t>acknowledgemen</a:t>
            </a:r>
            <a:r>
              <a:rPr lang="en-CA" sz="1400" b="0" i="0" dirty="0">
                <a:solidFill>
                  <a:srgbClr val="333333"/>
                </a:solidFill>
                <a:effectLst/>
                <a:latin typeface="OpenSans"/>
              </a:rPr>
              <a:t>t The information about </a:t>
            </a:r>
            <a:r>
              <a:rPr lang="en-CA" sz="1400" b="1" i="0" dirty="0">
                <a:solidFill>
                  <a:srgbClr val="333333"/>
                </a:solidFill>
                <a:effectLst/>
                <a:latin typeface="OpenSans"/>
              </a:rPr>
              <a:t>how many documents matched our filter criteria</a:t>
            </a:r>
            <a:r>
              <a:rPr lang="en-CA" sz="1400" b="0" i="0" dirty="0">
                <a:solidFill>
                  <a:srgbClr val="333333"/>
                </a:solidFill>
                <a:effectLst/>
                <a:latin typeface="OpenSans"/>
              </a:rPr>
              <a:t>, and The count of </a:t>
            </a:r>
            <a:r>
              <a:rPr lang="en-CA" sz="1400" b="1" i="0" dirty="0">
                <a:solidFill>
                  <a:srgbClr val="333333"/>
                </a:solidFill>
                <a:effectLst/>
                <a:latin typeface="OpenSans"/>
              </a:rPr>
              <a:t>how many were actually modified</a:t>
            </a:r>
            <a:r>
              <a:rPr lang="en-CA" sz="1400" b="0" i="0" dirty="0">
                <a:solidFill>
                  <a:srgbClr val="333333"/>
                </a:solidFill>
                <a:effectLst/>
                <a:latin typeface="OpenSans"/>
              </a:rPr>
              <a:t>. </a:t>
            </a:r>
            <a:endParaRPr lang="en-US" sz="1400" dirty="0"/>
          </a:p>
        </p:txBody>
      </p:sp>
      <p:pic>
        <p:nvPicPr>
          <p:cNvPr id="10" name="Picture 9">
            <a:extLst>
              <a:ext uri="{FF2B5EF4-FFF2-40B4-BE49-F238E27FC236}">
                <a16:creationId xmlns:a16="http://schemas.microsoft.com/office/drawing/2014/main" id="{5A5CE3CD-209D-FA3D-5FA8-5A76F512D861}"/>
              </a:ext>
            </a:extLst>
          </p:cNvPr>
          <p:cNvPicPr>
            <a:picLocks noChangeAspect="1"/>
          </p:cNvPicPr>
          <p:nvPr/>
        </p:nvPicPr>
        <p:blipFill>
          <a:blip r:embed="rId3"/>
          <a:stretch>
            <a:fillRect/>
          </a:stretch>
        </p:blipFill>
        <p:spPr>
          <a:xfrm>
            <a:off x="0" y="3322500"/>
            <a:ext cx="4994694" cy="2644250"/>
          </a:xfrm>
          <a:prstGeom prst="rect">
            <a:avLst/>
          </a:prstGeom>
        </p:spPr>
      </p:pic>
    </p:spTree>
    <p:extLst>
      <p:ext uri="{BB962C8B-B14F-4D97-AF65-F5344CB8AC3E}">
        <p14:creationId xmlns:p14="http://schemas.microsoft.com/office/powerpoint/2010/main" val="1702201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A748B0-B9D3-7E45-2A03-3C53583F04D9}"/>
              </a:ext>
            </a:extLst>
          </p:cNvPr>
          <p:cNvSpPr txBox="1"/>
          <p:nvPr/>
        </p:nvSpPr>
        <p:spPr>
          <a:xfrm>
            <a:off x="5046562" y="356731"/>
            <a:ext cx="7031620" cy="235769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 To run a delete operation, like update and find, the ‘</a:t>
            </a:r>
            <a:r>
              <a:rPr lang="en-CA" sz="1600" b="0" i="0" dirty="0" err="1">
                <a:solidFill>
                  <a:srgbClr val="333333"/>
                </a:solidFill>
                <a:effectLst/>
                <a:latin typeface="OpenSans"/>
              </a:rPr>
              <a:t>deleteOne</a:t>
            </a:r>
            <a:r>
              <a:rPr lang="en-CA" sz="1600" b="0" i="0" dirty="0">
                <a:solidFill>
                  <a:srgbClr val="333333"/>
                </a:solidFill>
                <a:effectLst/>
                <a:latin typeface="OpenSans"/>
              </a:rPr>
              <a:t>’ function takes filter criteria as a first argument.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Running that delete statement provides you with an acknowledgment and a number representing how many documents were deleted.</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Similarly, you have a </a:t>
            </a:r>
            <a:r>
              <a:rPr lang="en-CA" sz="1600" b="0" i="0" dirty="0" err="1">
                <a:solidFill>
                  <a:srgbClr val="333333"/>
                </a:solidFill>
                <a:effectLst/>
                <a:latin typeface="OpenSans"/>
              </a:rPr>
              <a:t>deleteMany</a:t>
            </a:r>
            <a:r>
              <a:rPr lang="en-CA" sz="1600" b="0" i="0" dirty="0">
                <a:solidFill>
                  <a:srgbClr val="333333"/>
                </a:solidFill>
                <a:effectLst/>
                <a:latin typeface="OpenSans"/>
              </a:rPr>
              <a:t> function to delete more than one document meeting the criteria</a:t>
            </a:r>
          </a:p>
        </p:txBody>
      </p:sp>
      <p:pic>
        <p:nvPicPr>
          <p:cNvPr id="4" name="Picture 3">
            <a:extLst>
              <a:ext uri="{FF2B5EF4-FFF2-40B4-BE49-F238E27FC236}">
                <a16:creationId xmlns:a16="http://schemas.microsoft.com/office/drawing/2014/main" id="{81F52551-E398-A58A-FF41-4AD77B92BC39}"/>
              </a:ext>
            </a:extLst>
          </p:cNvPr>
          <p:cNvPicPr>
            <a:picLocks noChangeAspect="1"/>
          </p:cNvPicPr>
          <p:nvPr/>
        </p:nvPicPr>
        <p:blipFill>
          <a:blip r:embed="rId2"/>
          <a:stretch>
            <a:fillRect/>
          </a:stretch>
        </p:blipFill>
        <p:spPr>
          <a:xfrm>
            <a:off x="306808" y="83514"/>
            <a:ext cx="4496685" cy="2480378"/>
          </a:xfrm>
          <a:prstGeom prst="rect">
            <a:avLst/>
          </a:prstGeom>
        </p:spPr>
      </p:pic>
      <p:pic>
        <p:nvPicPr>
          <p:cNvPr id="5" name="Picture 4">
            <a:extLst>
              <a:ext uri="{FF2B5EF4-FFF2-40B4-BE49-F238E27FC236}">
                <a16:creationId xmlns:a16="http://schemas.microsoft.com/office/drawing/2014/main" id="{5474BB46-294B-4407-72E9-83E49A3CF85A}"/>
              </a:ext>
            </a:extLst>
          </p:cNvPr>
          <p:cNvPicPr>
            <a:picLocks noChangeAspect="1"/>
          </p:cNvPicPr>
          <p:nvPr/>
        </p:nvPicPr>
        <p:blipFill>
          <a:blip r:embed="rId3"/>
          <a:stretch>
            <a:fillRect/>
          </a:stretch>
        </p:blipFill>
        <p:spPr>
          <a:xfrm>
            <a:off x="2686050" y="3097669"/>
            <a:ext cx="6819900" cy="3403600"/>
          </a:xfrm>
          <a:prstGeom prst="rect">
            <a:avLst/>
          </a:prstGeom>
        </p:spPr>
      </p:pic>
    </p:spTree>
    <p:extLst>
      <p:ext uri="{BB962C8B-B14F-4D97-AF65-F5344CB8AC3E}">
        <p14:creationId xmlns:p14="http://schemas.microsoft.com/office/powerpoint/2010/main" val="1189012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CC1CA1-0706-A8CF-5AA1-D2929031BB73}"/>
              </a:ext>
            </a:extLst>
          </p:cNvPr>
          <p:cNvSpPr txBox="1"/>
          <p:nvPr/>
        </p:nvSpPr>
        <p:spPr>
          <a:xfrm>
            <a:off x="156258" y="203086"/>
            <a:ext cx="6099858" cy="461665"/>
          </a:xfrm>
          <a:prstGeom prst="rect">
            <a:avLst/>
          </a:prstGeom>
          <a:noFill/>
        </p:spPr>
        <p:txBody>
          <a:bodyPr wrap="square">
            <a:spAutoFit/>
          </a:bodyPr>
          <a:lstStyle/>
          <a:p>
            <a:pPr algn="l"/>
            <a:r>
              <a:rPr lang="en-CA" sz="2400" b="1" i="0" u="sng" dirty="0">
                <a:effectLst/>
              </a:rPr>
              <a:t>Indexes</a:t>
            </a:r>
          </a:p>
        </p:txBody>
      </p:sp>
      <p:sp>
        <p:nvSpPr>
          <p:cNvPr id="5" name="TextBox 4">
            <a:extLst>
              <a:ext uri="{FF2B5EF4-FFF2-40B4-BE49-F238E27FC236}">
                <a16:creationId xmlns:a16="http://schemas.microsoft.com/office/drawing/2014/main" id="{1C54E955-D2F6-A948-7906-15BE5E1B861D}"/>
              </a:ext>
            </a:extLst>
          </p:cNvPr>
          <p:cNvSpPr txBox="1"/>
          <p:nvPr/>
        </p:nvSpPr>
        <p:spPr>
          <a:xfrm>
            <a:off x="156258" y="794188"/>
            <a:ext cx="6099858" cy="923330"/>
          </a:xfrm>
          <a:prstGeom prst="rect">
            <a:avLst/>
          </a:prstGeom>
          <a:noFill/>
        </p:spPr>
        <p:txBody>
          <a:bodyPr wrap="square">
            <a:spAutoFit/>
          </a:bodyPr>
          <a:lstStyle/>
          <a:p>
            <a:pPr marL="285750" indent="-285750" algn="l">
              <a:buFont typeface="Wingdings" pitchFamily="2" charset="2"/>
              <a:buChar char="q"/>
            </a:pPr>
            <a:r>
              <a:rPr lang="en-CA" b="0" i="0" dirty="0">
                <a:solidFill>
                  <a:srgbClr val="333333"/>
                </a:solidFill>
                <a:effectLst/>
                <a:latin typeface="OpenSans"/>
              </a:rPr>
              <a:t>Explain why we need indexes</a:t>
            </a:r>
            <a:endParaRPr lang="en-CA" dirty="0">
              <a:solidFill>
                <a:srgbClr val="333333"/>
              </a:solidFill>
              <a:latin typeface="OpenSans"/>
            </a:endParaRPr>
          </a:p>
          <a:p>
            <a:pPr marL="285750" indent="-285750" algn="l">
              <a:buFont typeface="Wingdings" pitchFamily="2" charset="2"/>
              <a:buChar char="q"/>
            </a:pPr>
            <a:r>
              <a:rPr lang="en-CA" b="0" i="0" dirty="0">
                <a:solidFill>
                  <a:srgbClr val="333333"/>
                </a:solidFill>
                <a:effectLst/>
                <a:latin typeface="OpenSans"/>
              </a:rPr>
              <a:t>Use indexes to perform efficient searches and sorts</a:t>
            </a:r>
          </a:p>
          <a:p>
            <a:pPr marL="285750" indent="-285750" algn="l">
              <a:buFont typeface="Wingdings" pitchFamily="2" charset="2"/>
              <a:buChar char="q"/>
            </a:pPr>
            <a:r>
              <a:rPr lang="en-CA" b="0" i="0" dirty="0">
                <a:solidFill>
                  <a:srgbClr val="333333"/>
                </a:solidFill>
                <a:effectLst/>
                <a:latin typeface="OpenSans"/>
              </a:rPr>
              <a:t>Describe how MongoDB stores indexes.</a:t>
            </a:r>
          </a:p>
        </p:txBody>
      </p:sp>
      <p:sp>
        <p:nvSpPr>
          <p:cNvPr id="7" name="TextBox 6">
            <a:extLst>
              <a:ext uri="{FF2B5EF4-FFF2-40B4-BE49-F238E27FC236}">
                <a16:creationId xmlns:a16="http://schemas.microsoft.com/office/drawing/2014/main" id="{2924DBD8-22FE-72DA-7C8A-BC31EF60FF01}"/>
              </a:ext>
            </a:extLst>
          </p:cNvPr>
          <p:cNvSpPr txBox="1"/>
          <p:nvPr/>
        </p:nvSpPr>
        <p:spPr>
          <a:xfrm>
            <a:off x="6001473" y="2325220"/>
            <a:ext cx="6099858" cy="37888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Indexes help quickly locate data without looking for it everywhere.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For example, the British Library holds 25 million books. You are looking for ‘Designing Data-Intensive Applications’ by Martin </a:t>
            </a:r>
            <a:r>
              <a:rPr lang="en-CA" b="0" i="0" dirty="0" err="1">
                <a:solidFill>
                  <a:srgbClr val="333333"/>
                </a:solidFill>
                <a:effectLst/>
                <a:latin typeface="OpenSans"/>
              </a:rPr>
              <a:t>Kleppmann</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Without indexes, you will need to look through all of them. With indexes, you go into the Computers section, then into the Databases aisle, and finally on the M shelf. There you will find the book by Martin </a:t>
            </a:r>
            <a:r>
              <a:rPr lang="en-CA" b="0" i="0" dirty="0" err="1">
                <a:solidFill>
                  <a:srgbClr val="333333"/>
                </a:solidFill>
                <a:effectLst/>
                <a:latin typeface="OpenSans"/>
              </a:rPr>
              <a:t>Kleppmann</a:t>
            </a:r>
            <a:r>
              <a:rPr lang="en-CA" b="0" i="0" dirty="0">
                <a:solidFill>
                  <a:srgbClr val="333333"/>
                </a:solidFill>
                <a:effectLst/>
                <a:latin typeface="OpenSans"/>
              </a:rPr>
              <a:t>.</a:t>
            </a:r>
          </a:p>
        </p:txBody>
      </p:sp>
      <p:pic>
        <p:nvPicPr>
          <p:cNvPr id="8" name="Picture 7">
            <a:extLst>
              <a:ext uri="{FF2B5EF4-FFF2-40B4-BE49-F238E27FC236}">
                <a16:creationId xmlns:a16="http://schemas.microsoft.com/office/drawing/2014/main" id="{79460F07-3144-3E2D-685E-0BEA3210B63C}"/>
              </a:ext>
            </a:extLst>
          </p:cNvPr>
          <p:cNvPicPr>
            <a:picLocks noChangeAspect="1"/>
          </p:cNvPicPr>
          <p:nvPr/>
        </p:nvPicPr>
        <p:blipFill>
          <a:blip r:embed="rId2"/>
          <a:stretch>
            <a:fillRect/>
          </a:stretch>
        </p:blipFill>
        <p:spPr>
          <a:xfrm>
            <a:off x="0" y="1989874"/>
            <a:ext cx="6001473" cy="3474668"/>
          </a:xfrm>
          <a:prstGeom prst="rect">
            <a:avLst/>
          </a:prstGeom>
        </p:spPr>
      </p:pic>
    </p:spTree>
    <p:extLst>
      <p:ext uri="{BB962C8B-B14F-4D97-AF65-F5344CB8AC3E}">
        <p14:creationId xmlns:p14="http://schemas.microsoft.com/office/powerpoint/2010/main" val="3083497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63F54C-FAB9-4449-7E15-2BA9BAEA66CF}"/>
              </a:ext>
            </a:extLst>
          </p:cNvPr>
          <p:cNvSpPr txBox="1"/>
          <p:nvPr/>
        </p:nvSpPr>
        <p:spPr>
          <a:xfrm>
            <a:off x="4710896" y="137605"/>
            <a:ext cx="7384647" cy="199791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We use indexes every day to find information quickly. For example: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Until just a few years ago, telephone books were really popular.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All the names were indexed by surname and first name.</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 to find one person, you jump into their surname section.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 for Doe, then you go to first names starting with J , and you can easily find John Doe.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Other everyday examples include a dictionary and an index at the end of book.</a:t>
            </a:r>
          </a:p>
        </p:txBody>
      </p:sp>
      <p:pic>
        <p:nvPicPr>
          <p:cNvPr id="4" name="Picture 3">
            <a:extLst>
              <a:ext uri="{FF2B5EF4-FFF2-40B4-BE49-F238E27FC236}">
                <a16:creationId xmlns:a16="http://schemas.microsoft.com/office/drawing/2014/main" id="{41D2DAF6-69DB-55F5-1257-AEFD5B2B2321}"/>
              </a:ext>
            </a:extLst>
          </p:cNvPr>
          <p:cNvPicPr>
            <a:picLocks noChangeAspect="1"/>
          </p:cNvPicPr>
          <p:nvPr/>
        </p:nvPicPr>
        <p:blipFill>
          <a:blip r:embed="rId2"/>
          <a:stretch>
            <a:fillRect/>
          </a:stretch>
        </p:blipFill>
        <p:spPr>
          <a:xfrm>
            <a:off x="96457" y="153676"/>
            <a:ext cx="4454368" cy="2253857"/>
          </a:xfrm>
          <a:prstGeom prst="rect">
            <a:avLst/>
          </a:prstGeom>
        </p:spPr>
      </p:pic>
      <p:sp>
        <p:nvSpPr>
          <p:cNvPr id="6" name="TextBox 5">
            <a:extLst>
              <a:ext uri="{FF2B5EF4-FFF2-40B4-BE49-F238E27FC236}">
                <a16:creationId xmlns:a16="http://schemas.microsoft.com/office/drawing/2014/main" id="{2184A499-E6E1-3A72-5386-0218051E15C7}"/>
              </a:ext>
            </a:extLst>
          </p:cNvPr>
          <p:cNvSpPr txBox="1"/>
          <p:nvPr/>
        </p:nvSpPr>
        <p:spPr>
          <a:xfrm>
            <a:off x="5034987" y="3429000"/>
            <a:ext cx="7060556" cy="199791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database systems, indexes should be created for the most frequent queries.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the Campus Management Database, for the course enrollment collection, we find students using ‘</a:t>
            </a:r>
            <a:r>
              <a:rPr lang="en-CA" sz="1400" b="0" i="0" dirty="0" err="1">
                <a:solidFill>
                  <a:srgbClr val="333333"/>
                </a:solidFill>
                <a:effectLst/>
                <a:latin typeface="OpenSans"/>
              </a:rPr>
              <a:t>courseId</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Instead of scanning the whole collection, we </a:t>
            </a:r>
            <a:r>
              <a:rPr lang="en-CA" sz="1400" b="0" i="0" u="sng" dirty="0">
                <a:solidFill>
                  <a:srgbClr val="333333"/>
                </a:solidFill>
                <a:effectLst/>
                <a:latin typeface="OpenSans"/>
              </a:rPr>
              <a:t>create an index on the field ‘</a:t>
            </a:r>
            <a:r>
              <a:rPr lang="en-CA" sz="1400" b="0" i="0" u="sng" dirty="0" err="1">
                <a:solidFill>
                  <a:srgbClr val="333333"/>
                </a:solidFill>
                <a:effectLst/>
                <a:latin typeface="OpenSans"/>
              </a:rPr>
              <a:t>courseId</a:t>
            </a:r>
            <a:r>
              <a:rPr lang="en-CA" sz="1400" b="0" i="0" dirty="0">
                <a:solidFill>
                  <a:srgbClr val="333333"/>
                </a:solidFill>
                <a:effectLst/>
                <a:latin typeface="OpenSans"/>
              </a:rPr>
              <a:t>’ in the course enrollment collection.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t>
            </a:r>
            <a:r>
              <a:rPr lang="en-CA" sz="1400" b="1" i="0" dirty="0" err="1">
                <a:solidFill>
                  <a:srgbClr val="333333"/>
                </a:solidFill>
                <a:effectLst/>
                <a:latin typeface="OpenSans"/>
              </a:rPr>
              <a:t>courseId</a:t>
            </a:r>
            <a:r>
              <a:rPr lang="en-CA" sz="1400" b="1" i="0" dirty="0">
                <a:solidFill>
                  <a:srgbClr val="333333"/>
                </a:solidFill>
                <a:effectLst/>
                <a:latin typeface="OpenSans"/>
              </a:rPr>
              <a:t> : 1’ </a:t>
            </a:r>
            <a:r>
              <a:rPr lang="en-CA" sz="1400" b="0" i="0" dirty="0">
                <a:solidFill>
                  <a:srgbClr val="333333"/>
                </a:solidFill>
                <a:effectLst/>
                <a:latin typeface="OpenSans"/>
              </a:rPr>
              <a:t>means store the index in </a:t>
            </a:r>
            <a:r>
              <a:rPr lang="en-CA" sz="1400" b="1" i="0" dirty="0">
                <a:solidFill>
                  <a:srgbClr val="333333"/>
                </a:solidFill>
                <a:effectLst/>
                <a:latin typeface="OpenSans"/>
              </a:rPr>
              <a:t>ascending order</a:t>
            </a:r>
            <a:r>
              <a:rPr lang="en-CA" sz="1400" b="0" i="0" dirty="0">
                <a:solidFill>
                  <a:srgbClr val="333333"/>
                </a:solidFill>
                <a:effectLst/>
                <a:latin typeface="OpenSans"/>
              </a:rPr>
              <a:t>.</a:t>
            </a:r>
          </a:p>
        </p:txBody>
      </p:sp>
      <p:pic>
        <p:nvPicPr>
          <p:cNvPr id="7" name="Picture 6">
            <a:extLst>
              <a:ext uri="{FF2B5EF4-FFF2-40B4-BE49-F238E27FC236}">
                <a16:creationId xmlns:a16="http://schemas.microsoft.com/office/drawing/2014/main" id="{9FDDBA22-AFAC-6E3A-F37B-E05A12069807}"/>
              </a:ext>
            </a:extLst>
          </p:cNvPr>
          <p:cNvPicPr>
            <a:picLocks noChangeAspect="1"/>
          </p:cNvPicPr>
          <p:nvPr/>
        </p:nvPicPr>
        <p:blipFill>
          <a:blip r:embed="rId3"/>
          <a:stretch>
            <a:fillRect/>
          </a:stretch>
        </p:blipFill>
        <p:spPr>
          <a:xfrm>
            <a:off x="96456" y="3025735"/>
            <a:ext cx="4709203" cy="2576412"/>
          </a:xfrm>
          <a:prstGeom prst="rect">
            <a:avLst/>
          </a:prstGeom>
        </p:spPr>
      </p:pic>
    </p:spTree>
    <p:extLst>
      <p:ext uri="{BB962C8B-B14F-4D97-AF65-F5344CB8AC3E}">
        <p14:creationId xmlns:p14="http://schemas.microsoft.com/office/powerpoint/2010/main" val="4274591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9FDA97-96CE-26D3-4BDC-AA660B8F31B9}"/>
              </a:ext>
            </a:extLst>
          </p:cNvPr>
          <p:cNvSpPr txBox="1"/>
          <p:nvPr/>
        </p:nvSpPr>
        <p:spPr>
          <a:xfrm>
            <a:off x="5380620" y="0"/>
            <a:ext cx="6811380"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Our index on ‘</a:t>
            </a:r>
            <a:r>
              <a:rPr lang="en-CA" sz="1600" b="0" i="0" dirty="0" err="1">
                <a:solidFill>
                  <a:srgbClr val="333333"/>
                </a:solidFill>
                <a:effectLst/>
                <a:latin typeface="OpenSans"/>
              </a:rPr>
              <a:t>courseId</a:t>
            </a:r>
            <a:r>
              <a:rPr lang="en-CA" sz="1600" b="0" i="0" dirty="0">
                <a:solidFill>
                  <a:srgbClr val="333333"/>
                </a:solidFill>
                <a:effectLst/>
                <a:latin typeface="OpenSans"/>
              </a:rPr>
              <a:t>’ will help find those documents more efficiently.</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But to organize the students by ‘</a:t>
            </a:r>
            <a:r>
              <a:rPr lang="en-CA" sz="1600" b="0" i="0" dirty="0" err="1">
                <a:solidFill>
                  <a:srgbClr val="333333"/>
                </a:solidFill>
                <a:effectLst/>
                <a:latin typeface="OpenSans"/>
              </a:rPr>
              <a:t>studentId</a:t>
            </a:r>
            <a:r>
              <a:rPr lang="en-CA" sz="1600" b="0" i="0" dirty="0">
                <a:solidFill>
                  <a:srgbClr val="333333"/>
                </a:solidFill>
                <a:effectLst/>
                <a:latin typeface="OpenSans"/>
              </a:rPr>
              <a:t>’ in ascending order, MongoDB will need to </a:t>
            </a:r>
            <a:r>
              <a:rPr lang="en-CA" sz="1600" b="0" i="0" u="sng" dirty="0">
                <a:solidFill>
                  <a:srgbClr val="333333"/>
                </a:solidFill>
                <a:effectLst/>
                <a:latin typeface="OpenSans"/>
              </a:rPr>
              <a:t>perform </a:t>
            </a:r>
            <a:r>
              <a:rPr lang="en-CA" sz="1600" b="0" i="0" u="sng" dirty="0">
                <a:solidFill>
                  <a:srgbClr val="333333"/>
                </a:solidFill>
                <a:effectLst/>
                <a:highlight>
                  <a:srgbClr val="FFFF00"/>
                </a:highlight>
                <a:latin typeface="OpenSans"/>
              </a:rPr>
              <a:t>in-memory sort</a:t>
            </a:r>
            <a:r>
              <a:rPr lang="en-CA" sz="1600" b="0" i="0" u="sng" dirty="0">
                <a:solidFill>
                  <a:srgbClr val="333333"/>
                </a:solidFill>
                <a:effectLst/>
                <a:latin typeface="OpenSans"/>
              </a:rPr>
              <a:t>, which </a:t>
            </a:r>
            <a:r>
              <a:rPr lang="en-CA" sz="1600" b="1" i="0" u="sng" dirty="0">
                <a:solidFill>
                  <a:srgbClr val="333333"/>
                </a:solidFill>
                <a:effectLst/>
                <a:latin typeface="OpenSans"/>
              </a:rPr>
              <a:t>will not be efficient</a:t>
            </a:r>
            <a:r>
              <a:rPr lang="en-CA" sz="1600" b="1"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this situation, we can change our index to be a </a:t>
            </a:r>
            <a:r>
              <a:rPr lang="en-CA" sz="1600" b="1" i="0" dirty="0">
                <a:solidFill>
                  <a:srgbClr val="333333"/>
                </a:solidFill>
                <a:effectLst/>
                <a:latin typeface="OpenSans"/>
              </a:rPr>
              <a:t>compound index</a:t>
            </a:r>
            <a:r>
              <a:rPr lang="en-CA" sz="1600" b="0" i="0" dirty="0">
                <a:solidFill>
                  <a:srgbClr val="333333"/>
                </a:solidFill>
                <a:effectLst/>
                <a:latin typeface="OpenSans"/>
              </a:rPr>
              <a:t>, which means indexing more than one field [here, </a:t>
            </a:r>
            <a:r>
              <a:rPr lang="en-CA" sz="1600" b="0" i="0" dirty="0" err="1">
                <a:solidFill>
                  <a:srgbClr val="333333"/>
                </a:solidFill>
                <a:effectLst/>
                <a:latin typeface="OpenSans"/>
              </a:rPr>
              <a:t>courseID</a:t>
            </a:r>
            <a:r>
              <a:rPr lang="en-CA" sz="1600" b="0" i="0" dirty="0">
                <a:solidFill>
                  <a:srgbClr val="333333"/>
                </a:solidFill>
                <a:effectLst/>
                <a:latin typeface="OpenSans"/>
              </a:rPr>
              <a:t> &amp; </a:t>
            </a:r>
            <a:r>
              <a:rPr lang="en-CA" sz="1600" b="0" i="0" dirty="0" err="1">
                <a:solidFill>
                  <a:srgbClr val="333333"/>
                </a:solidFill>
                <a:effectLst/>
                <a:latin typeface="OpenSans"/>
              </a:rPr>
              <a:t>StudentID</a:t>
            </a:r>
            <a:r>
              <a:rPr lang="en-CA" sz="1600" b="0" i="0" dirty="0">
                <a:solidFill>
                  <a:srgbClr val="333333"/>
                </a:solidFill>
                <a:effectLst/>
                <a:latin typeface="OpenSans"/>
              </a:rPr>
              <a:t>]. </a:t>
            </a:r>
          </a:p>
          <a:p>
            <a:pPr marL="285750" indent="-285750">
              <a:lnSpc>
                <a:spcPct val="150000"/>
              </a:lnSpc>
              <a:buFont typeface="Arial" panose="020B0604020202020204" pitchFamily="34" charset="0"/>
              <a:buChar char="•"/>
            </a:pPr>
            <a:r>
              <a:rPr lang="en-CA" sz="1600" b="0" i="0" dirty="0">
                <a:solidFill>
                  <a:srgbClr val="333333"/>
                </a:solidFill>
                <a:effectLst/>
                <a:latin typeface="OpenSans"/>
              </a:rPr>
              <a:t>Because the items in the index are organized in ascending order, once we find all documents with a’</a:t>
            </a:r>
            <a:r>
              <a:rPr lang="en-CA" sz="1600" u="sng" dirty="0">
                <a:solidFill>
                  <a:srgbClr val="333333"/>
                </a:solidFill>
                <a:latin typeface="OpenSans"/>
              </a:rPr>
              <a:t> matching ‘</a:t>
            </a:r>
            <a:r>
              <a:rPr lang="en-CA" sz="1600" u="sng" dirty="0" err="1">
                <a:solidFill>
                  <a:srgbClr val="333333"/>
                </a:solidFill>
                <a:latin typeface="OpenSans"/>
              </a:rPr>
              <a:t>courseId</a:t>
            </a:r>
            <a:r>
              <a:rPr lang="en-CA" sz="1600" u="sng" dirty="0">
                <a:solidFill>
                  <a:srgbClr val="333333"/>
                </a:solidFill>
                <a:latin typeface="OpenSans"/>
              </a:rPr>
              <a:t>’ of ‘1547</a:t>
            </a:r>
            <a:r>
              <a:rPr lang="en-CA" sz="1600" b="0" i="0" dirty="0">
                <a:solidFill>
                  <a:srgbClr val="333333"/>
                </a:solidFill>
                <a:effectLst/>
                <a:latin typeface="OpenSans"/>
              </a:rPr>
              <a:t>, they will all be already </a:t>
            </a:r>
            <a:r>
              <a:rPr lang="en-CA" sz="1600" b="0" i="0" u="sng" dirty="0">
                <a:solidFill>
                  <a:srgbClr val="333333"/>
                </a:solidFill>
                <a:effectLst/>
                <a:latin typeface="OpenSans"/>
              </a:rPr>
              <a:t>sorted by ‘</a:t>
            </a:r>
            <a:r>
              <a:rPr lang="en-CA" sz="1600" b="0" i="0" u="sng" dirty="0" err="1">
                <a:solidFill>
                  <a:srgbClr val="333333"/>
                </a:solidFill>
                <a:effectLst/>
                <a:latin typeface="OpenSans"/>
              </a:rPr>
              <a:t>studentId</a:t>
            </a:r>
            <a:r>
              <a:rPr lang="en-CA" sz="1600" b="0" i="0" u="sng" dirty="0">
                <a:solidFill>
                  <a:srgbClr val="333333"/>
                </a:solidFill>
                <a:effectLst/>
                <a:latin typeface="OpenSans"/>
              </a:rPr>
              <a:t>’ because </a:t>
            </a:r>
            <a:r>
              <a:rPr lang="en-CA" sz="1600" b="0" i="0" dirty="0">
                <a:solidFill>
                  <a:srgbClr val="333333"/>
                </a:solidFill>
                <a:effectLst/>
                <a:latin typeface="OpenSans"/>
              </a:rPr>
              <a:t>of this index.</a:t>
            </a:r>
          </a:p>
        </p:txBody>
      </p:sp>
      <p:pic>
        <p:nvPicPr>
          <p:cNvPr id="4" name="Picture 3">
            <a:extLst>
              <a:ext uri="{FF2B5EF4-FFF2-40B4-BE49-F238E27FC236}">
                <a16:creationId xmlns:a16="http://schemas.microsoft.com/office/drawing/2014/main" id="{BC6C246D-E45F-6283-AAB0-3E90A587050D}"/>
              </a:ext>
            </a:extLst>
          </p:cNvPr>
          <p:cNvPicPr>
            <a:picLocks noChangeAspect="1"/>
          </p:cNvPicPr>
          <p:nvPr/>
        </p:nvPicPr>
        <p:blipFill>
          <a:blip r:embed="rId2"/>
          <a:stretch>
            <a:fillRect/>
          </a:stretch>
        </p:blipFill>
        <p:spPr>
          <a:xfrm>
            <a:off x="0" y="116390"/>
            <a:ext cx="5380620" cy="2152248"/>
          </a:xfrm>
          <a:prstGeom prst="rect">
            <a:avLst/>
          </a:prstGeom>
        </p:spPr>
      </p:pic>
      <p:sp>
        <p:nvSpPr>
          <p:cNvPr id="6" name="TextBox 5">
            <a:extLst>
              <a:ext uri="{FF2B5EF4-FFF2-40B4-BE49-F238E27FC236}">
                <a16:creationId xmlns:a16="http://schemas.microsoft.com/office/drawing/2014/main" id="{C47A0E4A-0C9C-9587-61BE-98C1C7DE1A3F}"/>
              </a:ext>
            </a:extLst>
          </p:cNvPr>
          <p:cNvSpPr txBox="1"/>
          <p:nvPr/>
        </p:nvSpPr>
        <p:spPr>
          <a:xfrm>
            <a:off x="5724807" y="4174391"/>
            <a:ext cx="6123006"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Indexes in MongoDB are special data structures.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They store the fields you are indexing, and a location where that document is stored on disk. </a:t>
            </a:r>
          </a:p>
        </p:txBody>
      </p:sp>
      <p:pic>
        <p:nvPicPr>
          <p:cNvPr id="7" name="Picture 6">
            <a:extLst>
              <a:ext uri="{FF2B5EF4-FFF2-40B4-BE49-F238E27FC236}">
                <a16:creationId xmlns:a16="http://schemas.microsoft.com/office/drawing/2014/main" id="{656D1F2C-AED8-2727-7875-D8534A004032}"/>
              </a:ext>
            </a:extLst>
          </p:cNvPr>
          <p:cNvPicPr>
            <a:picLocks noChangeAspect="1"/>
          </p:cNvPicPr>
          <p:nvPr/>
        </p:nvPicPr>
        <p:blipFill>
          <a:blip r:embed="rId3"/>
          <a:stretch>
            <a:fillRect/>
          </a:stretch>
        </p:blipFill>
        <p:spPr>
          <a:xfrm>
            <a:off x="87051" y="3805096"/>
            <a:ext cx="5531778" cy="1569623"/>
          </a:xfrm>
          <a:prstGeom prst="rect">
            <a:avLst/>
          </a:prstGeom>
        </p:spPr>
      </p:pic>
    </p:spTree>
    <p:extLst>
      <p:ext uri="{BB962C8B-B14F-4D97-AF65-F5344CB8AC3E}">
        <p14:creationId xmlns:p14="http://schemas.microsoft.com/office/powerpoint/2010/main" val="198118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B49507-FC8C-63E9-DA55-646400857DD6}"/>
              </a:ext>
            </a:extLst>
          </p:cNvPr>
          <p:cNvSpPr txBox="1"/>
          <p:nvPr/>
        </p:nvSpPr>
        <p:spPr>
          <a:xfrm>
            <a:off x="6846416" y="0"/>
            <a:ext cx="5345584" cy="374750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stores indexes in a tree form: a balanced tree to be precise.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Imagine our last example: ‘</a:t>
            </a:r>
            <a:r>
              <a:rPr lang="en-CA" sz="1600" b="0" i="0" dirty="0" err="1">
                <a:solidFill>
                  <a:srgbClr val="333333"/>
                </a:solidFill>
                <a:effectLst/>
                <a:latin typeface="OpenSans"/>
              </a:rPr>
              <a:t>courseId</a:t>
            </a:r>
            <a:r>
              <a:rPr lang="en-CA" sz="1600" b="0" i="0" dirty="0">
                <a:solidFill>
                  <a:srgbClr val="333333"/>
                </a:solidFill>
                <a:effectLst/>
                <a:latin typeface="OpenSans"/>
              </a:rPr>
              <a:t>,’ being the first field in our compound index, is in ascending order.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Under each tree node, you will have students in ascending order too.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makes finding documents much more efficient, whether it’s an equality or a range search.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if you are sorting on a field which is already indexed, MongoDB doesn’t need to sort it again.</a:t>
            </a:r>
          </a:p>
        </p:txBody>
      </p:sp>
      <p:pic>
        <p:nvPicPr>
          <p:cNvPr id="4" name="Picture 3">
            <a:extLst>
              <a:ext uri="{FF2B5EF4-FFF2-40B4-BE49-F238E27FC236}">
                <a16:creationId xmlns:a16="http://schemas.microsoft.com/office/drawing/2014/main" id="{75E44387-E428-02DF-D55D-5C5BC9D3D9C1}"/>
              </a:ext>
            </a:extLst>
          </p:cNvPr>
          <p:cNvPicPr>
            <a:picLocks noChangeAspect="1"/>
          </p:cNvPicPr>
          <p:nvPr/>
        </p:nvPicPr>
        <p:blipFill>
          <a:blip r:embed="rId2"/>
          <a:stretch>
            <a:fillRect/>
          </a:stretch>
        </p:blipFill>
        <p:spPr>
          <a:xfrm>
            <a:off x="0" y="0"/>
            <a:ext cx="6846416" cy="3429000"/>
          </a:xfrm>
          <a:prstGeom prst="rect">
            <a:avLst/>
          </a:prstGeom>
        </p:spPr>
      </p:pic>
      <p:pic>
        <p:nvPicPr>
          <p:cNvPr id="5" name="Picture 4">
            <a:extLst>
              <a:ext uri="{FF2B5EF4-FFF2-40B4-BE49-F238E27FC236}">
                <a16:creationId xmlns:a16="http://schemas.microsoft.com/office/drawing/2014/main" id="{7784A8D9-894B-9F6C-F9C7-85C5EEB2ECFD}"/>
              </a:ext>
            </a:extLst>
          </p:cNvPr>
          <p:cNvPicPr>
            <a:picLocks noChangeAspect="1"/>
          </p:cNvPicPr>
          <p:nvPr/>
        </p:nvPicPr>
        <p:blipFill>
          <a:blip r:embed="rId3"/>
          <a:stretch>
            <a:fillRect/>
          </a:stretch>
        </p:blipFill>
        <p:spPr>
          <a:xfrm>
            <a:off x="240724" y="3572996"/>
            <a:ext cx="6399675" cy="3285004"/>
          </a:xfrm>
          <a:prstGeom prst="rect">
            <a:avLst/>
          </a:prstGeom>
        </p:spPr>
      </p:pic>
    </p:spTree>
    <p:extLst>
      <p:ext uri="{BB962C8B-B14F-4D97-AF65-F5344CB8AC3E}">
        <p14:creationId xmlns:p14="http://schemas.microsoft.com/office/powerpoint/2010/main" val="1953656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D36C7B-5950-A607-3A80-96A2A3634AD9}"/>
              </a:ext>
            </a:extLst>
          </p:cNvPr>
          <p:cNvSpPr txBox="1"/>
          <p:nvPr/>
        </p:nvSpPr>
        <p:spPr>
          <a:xfrm>
            <a:off x="156259" y="122062"/>
            <a:ext cx="6099858" cy="400110"/>
          </a:xfrm>
          <a:prstGeom prst="rect">
            <a:avLst/>
          </a:prstGeom>
          <a:noFill/>
        </p:spPr>
        <p:txBody>
          <a:bodyPr wrap="square">
            <a:spAutoFit/>
          </a:bodyPr>
          <a:lstStyle/>
          <a:p>
            <a:pPr algn="l"/>
            <a:r>
              <a:rPr lang="en-CA" sz="2000" b="1" i="0" u="sng" dirty="0">
                <a:effectLst/>
              </a:rPr>
              <a:t>Aggregation Framework</a:t>
            </a:r>
          </a:p>
        </p:txBody>
      </p:sp>
      <p:sp>
        <p:nvSpPr>
          <p:cNvPr id="5" name="TextBox 4">
            <a:extLst>
              <a:ext uri="{FF2B5EF4-FFF2-40B4-BE49-F238E27FC236}">
                <a16:creationId xmlns:a16="http://schemas.microsoft.com/office/drawing/2014/main" id="{02A030CA-ED42-933D-BD72-5A5A63B8045A}"/>
              </a:ext>
            </a:extLst>
          </p:cNvPr>
          <p:cNvSpPr txBox="1"/>
          <p:nvPr/>
        </p:nvSpPr>
        <p:spPr>
          <a:xfrm>
            <a:off x="335666" y="648182"/>
            <a:ext cx="6306342" cy="923330"/>
          </a:xfrm>
          <a:prstGeom prst="rect">
            <a:avLst/>
          </a:prstGeom>
          <a:noFill/>
        </p:spPr>
        <p:txBody>
          <a:bodyPr wrap="none" rtlCol="0">
            <a:spAutoFit/>
          </a:bodyPr>
          <a:lstStyle/>
          <a:p>
            <a:pPr marL="285750" indent="-285750" algn="l">
              <a:buFont typeface="Wingdings" pitchFamily="2" charset="2"/>
              <a:buChar char="q"/>
            </a:pPr>
            <a:r>
              <a:rPr lang="en-CA" b="0" i="0" dirty="0">
                <a:solidFill>
                  <a:srgbClr val="333333"/>
                </a:solidFill>
                <a:effectLst/>
                <a:latin typeface="OpenSans"/>
              </a:rPr>
              <a:t>Explain what Aggregation Framework is in MongoDB</a:t>
            </a:r>
          </a:p>
          <a:p>
            <a:pPr marL="285750" indent="-285750" algn="l">
              <a:buFont typeface="Wingdings" pitchFamily="2" charset="2"/>
              <a:buChar char="q"/>
            </a:pPr>
            <a:r>
              <a:rPr lang="en-CA" b="0" i="0" dirty="0">
                <a:solidFill>
                  <a:srgbClr val="333333"/>
                </a:solidFill>
                <a:effectLst/>
                <a:latin typeface="OpenSans"/>
              </a:rPr>
              <a:t>Describe how is it built and what the most common stages are</a:t>
            </a:r>
          </a:p>
          <a:p>
            <a:pPr marL="285750" indent="-285750" algn="l">
              <a:buFont typeface="Wingdings" pitchFamily="2" charset="2"/>
              <a:buChar char="q"/>
            </a:pPr>
            <a:r>
              <a:rPr lang="en-CA" b="0" i="0" dirty="0">
                <a:solidFill>
                  <a:srgbClr val="333333"/>
                </a:solidFill>
                <a:effectLst/>
                <a:latin typeface="OpenSans"/>
              </a:rPr>
              <a:t>And describe where you can use Aggregation</a:t>
            </a:r>
          </a:p>
        </p:txBody>
      </p:sp>
      <p:sp>
        <p:nvSpPr>
          <p:cNvPr id="7" name="TextBox 6">
            <a:extLst>
              <a:ext uri="{FF2B5EF4-FFF2-40B4-BE49-F238E27FC236}">
                <a16:creationId xmlns:a16="http://schemas.microsoft.com/office/drawing/2014/main" id="{A1555464-22B8-A68C-AE47-F6055597D522}"/>
              </a:ext>
            </a:extLst>
          </p:cNvPr>
          <p:cNvSpPr txBox="1"/>
          <p:nvPr/>
        </p:nvSpPr>
        <p:spPr>
          <a:xfrm>
            <a:off x="-35448" y="5286488"/>
            <a:ext cx="12262896"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Aggregation Framework, which is also sometimes referred to as Aggregation Pipeline, is a series of operations that you apply on your data to get a desired outcome.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to understand whether students are really developing their knowledge, you want to see the average student scores in 2020 by course.</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will mean filtering 2020 documents, then grouping those documents by course, then calculating an average score per year. </a:t>
            </a:r>
          </a:p>
        </p:txBody>
      </p:sp>
      <p:pic>
        <p:nvPicPr>
          <p:cNvPr id="8" name="Picture 7">
            <a:extLst>
              <a:ext uri="{FF2B5EF4-FFF2-40B4-BE49-F238E27FC236}">
                <a16:creationId xmlns:a16="http://schemas.microsoft.com/office/drawing/2014/main" id="{6C293734-5FEB-85FB-B3BC-A4651D2E9168}"/>
              </a:ext>
            </a:extLst>
          </p:cNvPr>
          <p:cNvPicPr>
            <a:picLocks noChangeAspect="1"/>
          </p:cNvPicPr>
          <p:nvPr/>
        </p:nvPicPr>
        <p:blipFill>
          <a:blip r:embed="rId2"/>
          <a:stretch>
            <a:fillRect/>
          </a:stretch>
        </p:blipFill>
        <p:spPr>
          <a:xfrm>
            <a:off x="2229091" y="1968020"/>
            <a:ext cx="7733818" cy="3225871"/>
          </a:xfrm>
          <a:prstGeom prst="rect">
            <a:avLst/>
          </a:prstGeom>
        </p:spPr>
      </p:pic>
    </p:spTree>
    <p:extLst>
      <p:ext uri="{BB962C8B-B14F-4D97-AF65-F5344CB8AC3E}">
        <p14:creationId xmlns:p14="http://schemas.microsoft.com/office/powerpoint/2010/main" val="2684461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488E26-8E15-B9A0-6815-20026A255CE1}"/>
              </a:ext>
            </a:extLst>
          </p:cNvPr>
          <p:cNvSpPr txBox="1"/>
          <p:nvPr/>
        </p:nvSpPr>
        <p:spPr>
          <a:xfrm>
            <a:off x="5981700" y="0"/>
            <a:ext cx="6214158"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our example, we have used these stages: ‘$match’, to filter out documents from year 2020 and ‘$group’, to group documents from the last stage using ‘</a:t>
            </a:r>
            <a:r>
              <a:rPr lang="en-CA" sz="1600" b="0" i="0" dirty="0" err="1">
                <a:solidFill>
                  <a:srgbClr val="333333"/>
                </a:solidFill>
                <a:effectLst/>
                <a:latin typeface="OpenSans"/>
              </a:rPr>
              <a:t>courseId</a:t>
            </a:r>
            <a:r>
              <a:rPr lang="en-CA" sz="1600" b="0" i="0" dirty="0">
                <a:solidFill>
                  <a:srgbClr val="333333"/>
                </a:solidFill>
                <a:effectLst/>
                <a:latin typeface="OpenSans"/>
              </a:rPr>
              <a:t>’, and calculating the average in a field called ‘</a:t>
            </a:r>
            <a:r>
              <a:rPr lang="en-CA" sz="1600" b="0" i="0" dirty="0" err="1">
                <a:solidFill>
                  <a:srgbClr val="333333"/>
                </a:solidFill>
                <a:effectLst/>
                <a:latin typeface="OpenSans"/>
              </a:rPr>
              <a:t>avgScore</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is like a pipeline. Documents enter from one side, go through one or more processes, and come out in the desired format at the other end.</a:t>
            </a:r>
          </a:p>
        </p:txBody>
      </p:sp>
      <p:pic>
        <p:nvPicPr>
          <p:cNvPr id="4" name="Picture 3">
            <a:extLst>
              <a:ext uri="{FF2B5EF4-FFF2-40B4-BE49-F238E27FC236}">
                <a16:creationId xmlns:a16="http://schemas.microsoft.com/office/drawing/2014/main" id="{D0F958C6-3305-FF8E-C8DF-0306E43B91EB}"/>
              </a:ext>
            </a:extLst>
          </p:cNvPr>
          <p:cNvPicPr>
            <a:picLocks noChangeAspect="1"/>
          </p:cNvPicPr>
          <p:nvPr/>
        </p:nvPicPr>
        <p:blipFill>
          <a:blip r:embed="rId2"/>
          <a:stretch>
            <a:fillRect/>
          </a:stretch>
        </p:blipFill>
        <p:spPr>
          <a:xfrm>
            <a:off x="0" y="0"/>
            <a:ext cx="5981700" cy="2247900"/>
          </a:xfrm>
          <a:prstGeom prst="rect">
            <a:avLst/>
          </a:prstGeom>
        </p:spPr>
      </p:pic>
      <p:sp>
        <p:nvSpPr>
          <p:cNvPr id="6" name="TextBox 5">
            <a:extLst>
              <a:ext uri="{FF2B5EF4-FFF2-40B4-BE49-F238E27FC236}">
                <a16:creationId xmlns:a16="http://schemas.microsoft.com/office/drawing/2014/main" id="{4F0C76B2-B2A4-22A3-B1D6-466108E4088D}"/>
              </a:ext>
            </a:extLst>
          </p:cNvPr>
          <p:cNvSpPr txBox="1"/>
          <p:nvPr/>
        </p:nvSpPr>
        <p:spPr>
          <a:xfrm>
            <a:off x="5266482" y="5146633"/>
            <a:ext cx="7062488"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An aggregation stage can be repeated in a pipeline.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And the most common stages are: ‘$project’, if you want to change the shape of documents or project out certain fields, ‘$sort’, to sort your documents,</a:t>
            </a:r>
          </a:p>
        </p:txBody>
      </p:sp>
      <p:pic>
        <p:nvPicPr>
          <p:cNvPr id="9" name="Picture 8">
            <a:extLst>
              <a:ext uri="{FF2B5EF4-FFF2-40B4-BE49-F238E27FC236}">
                <a16:creationId xmlns:a16="http://schemas.microsoft.com/office/drawing/2014/main" id="{987268C9-4082-6C29-AEC8-3BEFFB4A7354}"/>
              </a:ext>
            </a:extLst>
          </p:cNvPr>
          <p:cNvPicPr>
            <a:picLocks noChangeAspect="1"/>
          </p:cNvPicPr>
          <p:nvPr/>
        </p:nvPicPr>
        <p:blipFill>
          <a:blip r:embed="rId3"/>
          <a:stretch>
            <a:fillRect/>
          </a:stretch>
        </p:blipFill>
        <p:spPr>
          <a:xfrm>
            <a:off x="162046" y="4150158"/>
            <a:ext cx="5104436" cy="2707841"/>
          </a:xfrm>
          <a:prstGeom prst="rect">
            <a:avLst/>
          </a:prstGeom>
        </p:spPr>
      </p:pic>
      <p:pic>
        <p:nvPicPr>
          <p:cNvPr id="10" name="Picture 9">
            <a:extLst>
              <a:ext uri="{FF2B5EF4-FFF2-40B4-BE49-F238E27FC236}">
                <a16:creationId xmlns:a16="http://schemas.microsoft.com/office/drawing/2014/main" id="{ED82F57A-EA84-B5A6-E6AB-272A6185C919}"/>
              </a:ext>
            </a:extLst>
          </p:cNvPr>
          <p:cNvPicPr>
            <a:picLocks noChangeAspect="1"/>
          </p:cNvPicPr>
          <p:nvPr/>
        </p:nvPicPr>
        <p:blipFill>
          <a:blip r:embed="rId4"/>
          <a:stretch>
            <a:fillRect/>
          </a:stretch>
        </p:blipFill>
        <p:spPr>
          <a:xfrm>
            <a:off x="5420809" y="3347531"/>
            <a:ext cx="4255625" cy="1936946"/>
          </a:xfrm>
          <a:prstGeom prst="rect">
            <a:avLst/>
          </a:prstGeom>
        </p:spPr>
      </p:pic>
    </p:spTree>
    <p:extLst>
      <p:ext uri="{BB962C8B-B14F-4D97-AF65-F5344CB8AC3E}">
        <p14:creationId xmlns:p14="http://schemas.microsoft.com/office/powerpoint/2010/main" val="140014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D8F215-451A-FFA6-611A-614843A68E45}"/>
              </a:ext>
            </a:extLst>
          </p:cNvPr>
          <p:cNvSpPr txBox="1"/>
          <p:nvPr/>
        </p:nvSpPr>
        <p:spPr>
          <a:xfrm>
            <a:off x="6092142" y="343568"/>
            <a:ext cx="6099858" cy="153144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Documents are associative arrays like JSON objects or Python dictionaries.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example, a student document representing a student’s first name, last name, email address, and ID. </a:t>
            </a:r>
          </a:p>
        </p:txBody>
      </p:sp>
      <p:pic>
        <p:nvPicPr>
          <p:cNvPr id="4" name="Picture 3">
            <a:extLst>
              <a:ext uri="{FF2B5EF4-FFF2-40B4-BE49-F238E27FC236}">
                <a16:creationId xmlns:a16="http://schemas.microsoft.com/office/drawing/2014/main" id="{2B417439-F29B-7619-D3D6-963CBF980644}"/>
              </a:ext>
            </a:extLst>
          </p:cNvPr>
          <p:cNvPicPr>
            <a:picLocks noChangeAspect="1"/>
          </p:cNvPicPr>
          <p:nvPr/>
        </p:nvPicPr>
        <p:blipFill>
          <a:blip r:embed="rId2"/>
          <a:stretch>
            <a:fillRect/>
          </a:stretch>
        </p:blipFill>
        <p:spPr>
          <a:xfrm>
            <a:off x="0" y="182615"/>
            <a:ext cx="5729468" cy="3130907"/>
          </a:xfrm>
          <a:prstGeom prst="rect">
            <a:avLst/>
          </a:prstGeom>
        </p:spPr>
      </p:pic>
      <p:sp>
        <p:nvSpPr>
          <p:cNvPr id="6" name="TextBox 5">
            <a:extLst>
              <a:ext uri="{FF2B5EF4-FFF2-40B4-BE49-F238E27FC236}">
                <a16:creationId xmlns:a16="http://schemas.microsoft.com/office/drawing/2014/main" id="{E59AD6F3-009F-9DE6-B511-03DD592E8B31}"/>
              </a:ext>
            </a:extLst>
          </p:cNvPr>
          <p:cNvSpPr txBox="1"/>
          <p:nvPr/>
        </p:nvSpPr>
        <p:spPr>
          <a:xfrm>
            <a:off x="6198242" y="4279358"/>
            <a:ext cx="6099858" cy="190077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documents of </a:t>
            </a:r>
            <a:r>
              <a:rPr lang="en-CA" sz="1600" b="1" i="0" dirty="0">
                <a:solidFill>
                  <a:srgbClr val="333333"/>
                </a:solidFill>
                <a:effectLst/>
                <a:latin typeface="OpenSans"/>
              </a:rPr>
              <a:t>similar type are grouped into a collection</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Our campus management system stores all student records or documents in the Students collection.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similarly, all staff documents are stored in the Employees collection. </a:t>
            </a:r>
          </a:p>
        </p:txBody>
      </p:sp>
      <p:pic>
        <p:nvPicPr>
          <p:cNvPr id="7" name="Picture 6">
            <a:extLst>
              <a:ext uri="{FF2B5EF4-FFF2-40B4-BE49-F238E27FC236}">
                <a16:creationId xmlns:a16="http://schemas.microsoft.com/office/drawing/2014/main" id="{12EDC53A-BE50-740B-00A1-13DAE6A6FED1}"/>
              </a:ext>
            </a:extLst>
          </p:cNvPr>
          <p:cNvPicPr>
            <a:picLocks noChangeAspect="1"/>
          </p:cNvPicPr>
          <p:nvPr/>
        </p:nvPicPr>
        <p:blipFill>
          <a:blip r:embed="rId3"/>
          <a:stretch>
            <a:fillRect/>
          </a:stretch>
        </p:blipFill>
        <p:spPr>
          <a:xfrm>
            <a:off x="0" y="3821654"/>
            <a:ext cx="6092142" cy="3040934"/>
          </a:xfrm>
          <a:prstGeom prst="rect">
            <a:avLst/>
          </a:prstGeom>
        </p:spPr>
      </p:pic>
    </p:spTree>
    <p:extLst>
      <p:ext uri="{BB962C8B-B14F-4D97-AF65-F5344CB8AC3E}">
        <p14:creationId xmlns:p14="http://schemas.microsoft.com/office/powerpoint/2010/main" val="1899782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5EEE2-CB61-7CEE-F385-D1C41ACC10E5}"/>
              </a:ext>
            </a:extLst>
          </p:cNvPr>
          <p:cNvPicPr>
            <a:picLocks noChangeAspect="1"/>
          </p:cNvPicPr>
          <p:nvPr/>
        </p:nvPicPr>
        <p:blipFill>
          <a:blip r:embed="rId2"/>
          <a:stretch>
            <a:fillRect/>
          </a:stretch>
        </p:blipFill>
        <p:spPr>
          <a:xfrm>
            <a:off x="6206003" y="0"/>
            <a:ext cx="4407981" cy="2059939"/>
          </a:xfrm>
          <a:prstGeom prst="rect">
            <a:avLst/>
          </a:prstGeom>
        </p:spPr>
      </p:pic>
      <p:pic>
        <p:nvPicPr>
          <p:cNvPr id="3" name="Picture 2">
            <a:extLst>
              <a:ext uri="{FF2B5EF4-FFF2-40B4-BE49-F238E27FC236}">
                <a16:creationId xmlns:a16="http://schemas.microsoft.com/office/drawing/2014/main" id="{6ED931A8-6D6E-B060-5040-8512B5AE5819}"/>
              </a:ext>
            </a:extLst>
          </p:cNvPr>
          <p:cNvPicPr>
            <a:picLocks noChangeAspect="1"/>
          </p:cNvPicPr>
          <p:nvPr/>
        </p:nvPicPr>
        <p:blipFill>
          <a:blip r:embed="rId3"/>
          <a:stretch>
            <a:fillRect/>
          </a:stretch>
        </p:blipFill>
        <p:spPr>
          <a:xfrm>
            <a:off x="285509" y="0"/>
            <a:ext cx="4811040" cy="2021305"/>
          </a:xfrm>
          <a:prstGeom prst="rect">
            <a:avLst/>
          </a:prstGeom>
        </p:spPr>
      </p:pic>
      <p:sp>
        <p:nvSpPr>
          <p:cNvPr id="5" name="TextBox 4">
            <a:extLst>
              <a:ext uri="{FF2B5EF4-FFF2-40B4-BE49-F238E27FC236}">
                <a16:creationId xmlns:a16="http://schemas.microsoft.com/office/drawing/2014/main" id="{516C7673-BF31-824C-4633-8152ED1312A1}"/>
              </a:ext>
            </a:extLst>
          </p:cNvPr>
          <p:cNvSpPr txBox="1"/>
          <p:nvPr/>
        </p:nvSpPr>
        <p:spPr>
          <a:xfrm>
            <a:off x="0" y="2160399"/>
            <a:ext cx="12192000" cy="584775"/>
          </a:xfrm>
          <a:prstGeom prst="rect">
            <a:avLst/>
          </a:prstGeom>
          <a:noFill/>
        </p:spPr>
        <p:txBody>
          <a:bodyPr wrap="square">
            <a:spAutoFit/>
          </a:bodyPr>
          <a:lstStyle/>
          <a:p>
            <a:pPr marL="285750" indent="-285750" algn="l">
              <a:buFont typeface="Arial" panose="020B0604020202020204" pitchFamily="34" charset="0"/>
              <a:buChar char="•"/>
            </a:pPr>
            <a:r>
              <a:rPr lang="en-CA" sz="1600" b="0" i="0" dirty="0">
                <a:solidFill>
                  <a:srgbClr val="333333"/>
                </a:solidFill>
                <a:effectLst/>
                <a:latin typeface="OpenSans"/>
              </a:rPr>
              <a:t>‘$count’, to count and assign the outcome to a field called total students, and ‘$merge’ takes the outcome from the previous stage and stores it into a target collection.</a:t>
            </a:r>
          </a:p>
        </p:txBody>
      </p:sp>
      <p:sp>
        <p:nvSpPr>
          <p:cNvPr id="7" name="TextBox 6">
            <a:extLst>
              <a:ext uri="{FF2B5EF4-FFF2-40B4-BE49-F238E27FC236}">
                <a16:creationId xmlns:a16="http://schemas.microsoft.com/office/drawing/2014/main" id="{4C4C59A7-CEC7-1E8A-D56E-B143E921D9B0}"/>
              </a:ext>
            </a:extLst>
          </p:cNvPr>
          <p:cNvSpPr txBox="1"/>
          <p:nvPr/>
        </p:nvSpPr>
        <p:spPr>
          <a:xfrm>
            <a:off x="5092202" y="3286315"/>
            <a:ext cx="7099797"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Now that we understand what different stages are in the MongoDB aggregation pipeline, let’s talk about where you will use it.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Like we saw earlier, it can be used to track the progress of students by course.</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Another example could be, in an ecommerce application, the average sale of a product per country.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kinds of reports can easily be created through the aggregation pipeline.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These can be complex calculations or simple grouping of data to provide a different picture of the data.</a:t>
            </a:r>
          </a:p>
        </p:txBody>
      </p:sp>
      <p:pic>
        <p:nvPicPr>
          <p:cNvPr id="8" name="Picture 7">
            <a:extLst>
              <a:ext uri="{FF2B5EF4-FFF2-40B4-BE49-F238E27FC236}">
                <a16:creationId xmlns:a16="http://schemas.microsoft.com/office/drawing/2014/main" id="{39871A33-F264-B0F1-42F9-618591DC9911}"/>
              </a:ext>
            </a:extLst>
          </p:cNvPr>
          <p:cNvPicPr>
            <a:picLocks noChangeAspect="1"/>
          </p:cNvPicPr>
          <p:nvPr/>
        </p:nvPicPr>
        <p:blipFill>
          <a:blip r:embed="rId4"/>
          <a:stretch>
            <a:fillRect/>
          </a:stretch>
        </p:blipFill>
        <p:spPr>
          <a:xfrm>
            <a:off x="41446" y="3428999"/>
            <a:ext cx="5050756" cy="1303421"/>
          </a:xfrm>
          <a:prstGeom prst="rect">
            <a:avLst/>
          </a:prstGeom>
        </p:spPr>
      </p:pic>
    </p:spTree>
    <p:extLst>
      <p:ext uri="{BB962C8B-B14F-4D97-AF65-F5344CB8AC3E}">
        <p14:creationId xmlns:p14="http://schemas.microsoft.com/office/powerpoint/2010/main" val="2607735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57AA9-3358-C4F3-4361-A010065ADAC8}"/>
              </a:ext>
            </a:extLst>
          </p:cNvPr>
          <p:cNvPicPr>
            <a:picLocks noChangeAspect="1"/>
          </p:cNvPicPr>
          <p:nvPr/>
        </p:nvPicPr>
        <p:blipFill>
          <a:blip r:embed="rId2"/>
          <a:stretch>
            <a:fillRect/>
          </a:stretch>
        </p:blipFill>
        <p:spPr>
          <a:xfrm>
            <a:off x="2583803" y="2359742"/>
            <a:ext cx="7024394" cy="2466900"/>
          </a:xfrm>
          <a:prstGeom prst="rect">
            <a:avLst/>
          </a:prstGeom>
        </p:spPr>
      </p:pic>
    </p:spTree>
    <p:extLst>
      <p:ext uri="{BB962C8B-B14F-4D97-AF65-F5344CB8AC3E}">
        <p14:creationId xmlns:p14="http://schemas.microsoft.com/office/powerpoint/2010/main" val="1940259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971B32-B5D2-9838-B07C-10984728E3A4}"/>
              </a:ext>
            </a:extLst>
          </p:cNvPr>
          <p:cNvSpPr txBox="1"/>
          <p:nvPr/>
        </p:nvSpPr>
        <p:spPr>
          <a:xfrm>
            <a:off x="306729" y="307258"/>
            <a:ext cx="6099858" cy="461665"/>
          </a:xfrm>
          <a:prstGeom prst="rect">
            <a:avLst/>
          </a:prstGeom>
          <a:noFill/>
        </p:spPr>
        <p:txBody>
          <a:bodyPr wrap="square">
            <a:spAutoFit/>
          </a:bodyPr>
          <a:lstStyle/>
          <a:p>
            <a:pPr algn="l"/>
            <a:r>
              <a:rPr lang="en-CA" sz="2400" b="1" i="0" u="sng" dirty="0">
                <a:effectLst/>
              </a:rPr>
              <a:t>Replication &amp; </a:t>
            </a:r>
            <a:r>
              <a:rPr lang="en-CA" sz="2400" b="1" i="0" u="sng" dirty="0" err="1">
                <a:effectLst/>
              </a:rPr>
              <a:t>Sharding</a:t>
            </a:r>
            <a:endParaRPr lang="en-CA" sz="2400" b="1" i="0" u="sng" dirty="0">
              <a:effectLst/>
            </a:endParaRPr>
          </a:p>
        </p:txBody>
      </p:sp>
      <p:sp>
        <p:nvSpPr>
          <p:cNvPr id="5" name="TextBox 4">
            <a:extLst>
              <a:ext uri="{FF2B5EF4-FFF2-40B4-BE49-F238E27FC236}">
                <a16:creationId xmlns:a16="http://schemas.microsoft.com/office/drawing/2014/main" id="{9E7F3293-4F6C-76C7-5C0C-483F7ADADB54}"/>
              </a:ext>
            </a:extLst>
          </p:cNvPr>
          <p:cNvSpPr txBox="1"/>
          <p:nvPr/>
        </p:nvSpPr>
        <p:spPr>
          <a:xfrm>
            <a:off x="434051" y="863636"/>
            <a:ext cx="6099858" cy="923330"/>
          </a:xfrm>
          <a:prstGeom prst="rect">
            <a:avLst/>
          </a:prstGeom>
          <a:noFill/>
        </p:spPr>
        <p:txBody>
          <a:bodyPr wrap="square">
            <a:spAutoFit/>
          </a:bodyPr>
          <a:lstStyle/>
          <a:p>
            <a:pPr marL="285750" indent="-285750" algn="l">
              <a:buFont typeface="Wingdings" pitchFamily="2" charset="2"/>
              <a:buChar char="q"/>
            </a:pPr>
            <a:r>
              <a:rPr lang="en-CA" b="0" i="0" dirty="0">
                <a:solidFill>
                  <a:srgbClr val="333333"/>
                </a:solidFill>
                <a:effectLst/>
                <a:latin typeface="OpenSans"/>
              </a:rPr>
              <a:t>Describe what replication is</a:t>
            </a:r>
            <a:endParaRPr lang="en-CA" dirty="0">
              <a:solidFill>
                <a:srgbClr val="333333"/>
              </a:solidFill>
              <a:latin typeface="OpenSans"/>
            </a:endParaRPr>
          </a:p>
          <a:p>
            <a:pPr marL="285750" indent="-285750" algn="l">
              <a:buFont typeface="Wingdings" pitchFamily="2" charset="2"/>
              <a:buChar char="q"/>
            </a:pPr>
            <a:r>
              <a:rPr lang="en-CA" b="0" i="0" dirty="0">
                <a:solidFill>
                  <a:srgbClr val="333333"/>
                </a:solidFill>
                <a:effectLst/>
                <a:latin typeface="OpenSans"/>
              </a:rPr>
              <a:t>Explain how it helps with high availability</a:t>
            </a:r>
            <a:endParaRPr lang="en-CA" dirty="0">
              <a:solidFill>
                <a:srgbClr val="333333"/>
              </a:solidFill>
              <a:latin typeface="OpenSans"/>
            </a:endParaRPr>
          </a:p>
          <a:p>
            <a:pPr marL="285750" indent="-285750" algn="l">
              <a:buFont typeface="Wingdings" pitchFamily="2" charset="2"/>
              <a:buChar char="q"/>
            </a:pPr>
            <a:r>
              <a:rPr lang="en-CA" b="0" i="0" dirty="0">
                <a:solidFill>
                  <a:srgbClr val="333333"/>
                </a:solidFill>
                <a:effectLst/>
                <a:latin typeface="OpenSans"/>
              </a:rPr>
              <a:t>explain how </a:t>
            </a:r>
            <a:r>
              <a:rPr lang="en-CA" b="0" i="0" dirty="0" err="1">
                <a:solidFill>
                  <a:srgbClr val="333333"/>
                </a:solidFill>
                <a:effectLst/>
                <a:latin typeface="OpenSans"/>
              </a:rPr>
              <a:t>sharding</a:t>
            </a:r>
            <a:r>
              <a:rPr lang="en-CA" b="0" i="0" dirty="0">
                <a:solidFill>
                  <a:srgbClr val="333333"/>
                </a:solidFill>
                <a:effectLst/>
                <a:latin typeface="OpenSans"/>
              </a:rPr>
              <a:t> helps to scale a database</a:t>
            </a:r>
          </a:p>
        </p:txBody>
      </p:sp>
      <p:sp>
        <p:nvSpPr>
          <p:cNvPr id="7" name="TextBox 6">
            <a:extLst>
              <a:ext uri="{FF2B5EF4-FFF2-40B4-BE49-F238E27FC236}">
                <a16:creationId xmlns:a16="http://schemas.microsoft.com/office/drawing/2014/main" id="{1AE9627C-C2AC-1D65-50A7-ACF1A6535E7D}"/>
              </a:ext>
            </a:extLst>
          </p:cNvPr>
          <p:cNvSpPr txBox="1"/>
          <p:nvPr/>
        </p:nvSpPr>
        <p:spPr>
          <a:xfrm>
            <a:off x="5816600" y="2878424"/>
            <a:ext cx="6375400"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typical MongoDB cluster is made of </a:t>
            </a:r>
            <a:r>
              <a:rPr lang="en-CA" sz="1600" b="1" i="0" dirty="0">
                <a:solidFill>
                  <a:srgbClr val="333333"/>
                </a:solidFill>
                <a:effectLst/>
                <a:latin typeface="OpenSans"/>
              </a:rPr>
              <a:t>three data bearing nodes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u="sng" dirty="0">
                <a:solidFill>
                  <a:srgbClr val="333333"/>
                </a:solidFill>
                <a:effectLst/>
                <a:latin typeface="OpenSans"/>
              </a:rPr>
              <a:t>All three nodes have the </a:t>
            </a:r>
            <a:r>
              <a:rPr lang="en-CA" sz="1600" b="1" i="0" u="sng" dirty="0">
                <a:solidFill>
                  <a:srgbClr val="333333"/>
                </a:solidFill>
                <a:effectLst/>
                <a:latin typeface="OpenSans"/>
              </a:rPr>
              <a:t>same data</a:t>
            </a:r>
            <a:r>
              <a:rPr lang="en-CA" sz="1600" b="0" i="0" dirty="0">
                <a:solidFill>
                  <a:srgbClr val="333333"/>
                </a:solidFill>
                <a:effectLst/>
                <a:latin typeface="OpenSans"/>
              </a:rPr>
              <a:t>, hence the name </a:t>
            </a:r>
            <a:r>
              <a:rPr lang="en-CA" sz="1600" b="0" i="0" dirty="0">
                <a:solidFill>
                  <a:srgbClr val="333333"/>
                </a:solidFill>
                <a:effectLst/>
                <a:highlight>
                  <a:srgbClr val="FFFF00"/>
                </a:highlight>
                <a:latin typeface="OpenSans"/>
              </a:rPr>
              <a:t>‘replica set</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Data is written to the Primary node. Which then gets replicated to the Secondary nodes.</a:t>
            </a:r>
          </a:p>
        </p:txBody>
      </p:sp>
      <p:pic>
        <p:nvPicPr>
          <p:cNvPr id="8" name="Picture 7">
            <a:extLst>
              <a:ext uri="{FF2B5EF4-FFF2-40B4-BE49-F238E27FC236}">
                <a16:creationId xmlns:a16="http://schemas.microsoft.com/office/drawing/2014/main" id="{937573EB-3105-4ED2-99ED-E608D7BA6676}"/>
              </a:ext>
            </a:extLst>
          </p:cNvPr>
          <p:cNvPicPr>
            <a:picLocks noChangeAspect="1"/>
          </p:cNvPicPr>
          <p:nvPr/>
        </p:nvPicPr>
        <p:blipFill>
          <a:blip r:embed="rId2"/>
          <a:stretch>
            <a:fillRect/>
          </a:stretch>
        </p:blipFill>
        <p:spPr>
          <a:xfrm>
            <a:off x="0" y="2637983"/>
            <a:ext cx="5816600" cy="2832100"/>
          </a:xfrm>
          <a:prstGeom prst="rect">
            <a:avLst/>
          </a:prstGeom>
        </p:spPr>
      </p:pic>
    </p:spTree>
    <p:extLst>
      <p:ext uri="{BB962C8B-B14F-4D97-AF65-F5344CB8AC3E}">
        <p14:creationId xmlns:p14="http://schemas.microsoft.com/office/powerpoint/2010/main" val="844777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845760-EE13-F38D-A089-ACC63309A52E}"/>
              </a:ext>
            </a:extLst>
          </p:cNvPr>
          <p:cNvSpPr txBox="1"/>
          <p:nvPr/>
        </p:nvSpPr>
        <p:spPr>
          <a:xfrm>
            <a:off x="90668" y="2663664"/>
            <a:ext cx="12010663" cy="337335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Having multiple copies of the data by the means of replication creates redundancy, so that if one piece of server hardware fails, you still have multiple copies of the data present.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This provides you with a highly available database during such failures or during periods of planned maintenance.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Such planned maintenance should be done in a rolling fashion, taking one node out for operating system, security, hardware, or software updates, or for upgrading MongoDB itself.</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 common misconception about replication is that it can save you from disasters, such as accidently deleting your database.</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Since it is a replica set, what happens on the Primary will be replicated over to the Secondaries.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For disaster recovery scenarios, we rely on backups and restores.</a:t>
            </a:r>
          </a:p>
        </p:txBody>
      </p:sp>
      <p:pic>
        <p:nvPicPr>
          <p:cNvPr id="4" name="Picture 3">
            <a:extLst>
              <a:ext uri="{FF2B5EF4-FFF2-40B4-BE49-F238E27FC236}">
                <a16:creationId xmlns:a16="http://schemas.microsoft.com/office/drawing/2014/main" id="{51E99CD3-6468-446C-F55A-7FFA6143E5D6}"/>
              </a:ext>
            </a:extLst>
          </p:cNvPr>
          <p:cNvPicPr>
            <a:picLocks noChangeAspect="1"/>
          </p:cNvPicPr>
          <p:nvPr/>
        </p:nvPicPr>
        <p:blipFill>
          <a:blip r:embed="rId2"/>
          <a:stretch>
            <a:fillRect/>
          </a:stretch>
        </p:blipFill>
        <p:spPr>
          <a:xfrm>
            <a:off x="277792" y="92597"/>
            <a:ext cx="5278056" cy="2570482"/>
          </a:xfrm>
          <a:prstGeom prst="rect">
            <a:avLst/>
          </a:prstGeom>
        </p:spPr>
      </p:pic>
    </p:spTree>
    <p:extLst>
      <p:ext uri="{BB962C8B-B14F-4D97-AF65-F5344CB8AC3E}">
        <p14:creationId xmlns:p14="http://schemas.microsoft.com/office/powerpoint/2010/main" val="3577955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521843-A889-C782-8D68-5329F523EE5F}"/>
              </a:ext>
            </a:extLst>
          </p:cNvPr>
          <p:cNvSpPr txBox="1"/>
          <p:nvPr/>
        </p:nvSpPr>
        <p:spPr>
          <a:xfrm>
            <a:off x="5638800" y="260247"/>
            <a:ext cx="6553200"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After using MongoDB for some time, you will probably outgrow your hardware.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example, you need to store even more data, or you want to improve on your read and write performance.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Naturally, you will invest in bigger and faster hardware to increase capacity, But sometimes that is not feasible.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those situations, you can scale horizontally by implementing </a:t>
            </a:r>
            <a:r>
              <a:rPr lang="en-CA" sz="1600" b="0" i="0" dirty="0" err="1">
                <a:solidFill>
                  <a:srgbClr val="333333"/>
                </a:solidFill>
                <a:effectLst/>
                <a:latin typeface="OpenSans"/>
              </a:rPr>
              <a:t>Sharding</a:t>
            </a:r>
            <a:r>
              <a:rPr lang="en-CA" sz="1600" b="0" i="0" dirty="0">
                <a:solidFill>
                  <a:srgbClr val="333333"/>
                </a:solidFill>
                <a:effectLst/>
                <a:latin typeface="OpenSans"/>
              </a:rPr>
              <a:t>, Which is the partitioning of your biggest collections. </a:t>
            </a:r>
          </a:p>
        </p:txBody>
      </p:sp>
      <p:pic>
        <p:nvPicPr>
          <p:cNvPr id="4" name="Picture 3">
            <a:extLst>
              <a:ext uri="{FF2B5EF4-FFF2-40B4-BE49-F238E27FC236}">
                <a16:creationId xmlns:a16="http://schemas.microsoft.com/office/drawing/2014/main" id="{E028BE0F-30AE-29B6-DBA7-3BD047A93305}"/>
              </a:ext>
            </a:extLst>
          </p:cNvPr>
          <p:cNvPicPr>
            <a:picLocks noChangeAspect="1"/>
          </p:cNvPicPr>
          <p:nvPr/>
        </p:nvPicPr>
        <p:blipFill>
          <a:blip r:embed="rId2"/>
          <a:stretch>
            <a:fillRect/>
          </a:stretch>
        </p:blipFill>
        <p:spPr>
          <a:xfrm>
            <a:off x="0" y="183516"/>
            <a:ext cx="5638800" cy="3162300"/>
          </a:xfrm>
          <a:prstGeom prst="rect">
            <a:avLst/>
          </a:prstGeom>
        </p:spPr>
      </p:pic>
      <p:sp>
        <p:nvSpPr>
          <p:cNvPr id="6" name="TextBox 5">
            <a:extLst>
              <a:ext uri="{FF2B5EF4-FFF2-40B4-BE49-F238E27FC236}">
                <a16:creationId xmlns:a16="http://schemas.microsoft.com/office/drawing/2014/main" id="{EC3E9BA9-51B9-7F5E-D4EC-156BC5C7FF0B}"/>
              </a:ext>
            </a:extLst>
          </p:cNvPr>
          <p:cNvSpPr txBox="1"/>
          <p:nvPr/>
        </p:nvSpPr>
        <p:spPr>
          <a:xfrm>
            <a:off x="0" y="3345815"/>
            <a:ext cx="6701742"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err="1">
                <a:solidFill>
                  <a:srgbClr val="333333"/>
                </a:solidFill>
                <a:effectLst/>
                <a:latin typeface="OpenSans"/>
              </a:rPr>
              <a:t>Sharding</a:t>
            </a:r>
            <a:r>
              <a:rPr lang="en-CA" sz="1600" b="0" i="0" dirty="0">
                <a:solidFill>
                  <a:srgbClr val="333333"/>
                </a:solidFill>
                <a:effectLst/>
                <a:latin typeface="OpenSans"/>
              </a:rPr>
              <a:t> your biggest or most demanding collections has many benefits.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you partition your data across shards, you increase your throughput by directing your queries only to relevant shards.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are also then able to store more data, which previously you couldn’t fit on a single node.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also </a:t>
            </a:r>
            <a:r>
              <a:rPr lang="en-CA" sz="1600" b="1" i="0" dirty="0">
                <a:solidFill>
                  <a:srgbClr val="333333"/>
                </a:solidFill>
                <a:effectLst/>
                <a:latin typeface="OpenSans"/>
              </a:rPr>
              <a:t>split data across shards based on regions </a:t>
            </a:r>
            <a:r>
              <a:rPr lang="en-CA" sz="1600" b="0" i="0" dirty="0">
                <a:solidFill>
                  <a:srgbClr val="333333"/>
                </a:solidFill>
                <a:effectLst/>
                <a:latin typeface="OpenSans"/>
              </a:rPr>
              <a:t>So, data for US customers will only live on shards running in the US, while European customers have their data on European-based shards.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As a global application, you get one view of your database to manage. </a:t>
            </a:r>
          </a:p>
        </p:txBody>
      </p:sp>
      <p:pic>
        <p:nvPicPr>
          <p:cNvPr id="7" name="Picture 6">
            <a:extLst>
              <a:ext uri="{FF2B5EF4-FFF2-40B4-BE49-F238E27FC236}">
                <a16:creationId xmlns:a16="http://schemas.microsoft.com/office/drawing/2014/main" id="{15CD9848-2105-1C93-F206-0690D906DB72}"/>
              </a:ext>
            </a:extLst>
          </p:cNvPr>
          <p:cNvPicPr>
            <a:picLocks noChangeAspect="1"/>
          </p:cNvPicPr>
          <p:nvPr/>
        </p:nvPicPr>
        <p:blipFill>
          <a:blip r:embed="rId3"/>
          <a:stretch>
            <a:fillRect/>
          </a:stretch>
        </p:blipFill>
        <p:spPr>
          <a:xfrm>
            <a:off x="6701742" y="3429000"/>
            <a:ext cx="5397175" cy="3008837"/>
          </a:xfrm>
          <a:prstGeom prst="rect">
            <a:avLst/>
          </a:prstGeom>
        </p:spPr>
      </p:pic>
    </p:spTree>
    <p:extLst>
      <p:ext uri="{BB962C8B-B14F-4D97-AF65-F5344CB8AC3E}">
        <p14:creationId xmlns:p14="http://schemas.microsoft.com/office/powerpoint/2010/main" val="4141885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3AD34-9D6A-50B0-6D91-9B00AE7082D2}"/>
              </a:ext>
            </a:extLst>
          </p:cNvPr>
          <p:cNvPicPr>
            <a:picLocks noChangeAspect="1"/>
          </p:cNvPicPr>
          <p:nvPr/>
        </p:nvPicPr>
        <p:blipFill>
          <a:blip r:embed="rId2"/>
          <a:stretch>
            <a:fillRect/>
          </a:stretch>
        </p:blipFill>
        <p:spPr>
          <a:xfrm>
            <a:off x="1897150" y="937550"/>
            <a:ext cx="9665191" cy="4276846"/>
          </a:xfrm>
          <a:prstGeom prst="rect">
            <a:avLst/>
          </a:prstGeom>
        </p:spPr>
      </p:pic>
    </p:spTree>
    <p:extLst>
      <p:ext uri="{BB962C8B-B14F-4D97-AF65-F5344CB8AC3E}">
        <p14:creationId xmlns:p14="http://schemas.microsoft.com/office/powerpoint/2010/main" val="4229554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C1F238-18D6-3483-B9E0-7C9BF1B846A3}"/>
              </a:ext>
            </a:extLst>
          </p:cNvPr>
          <p:cNvSpPr txBox="1"/>
          <p:nvPr/>
        </p:nvSpPr>
        <p:spPr>
          <a:xfrm>
            <a:off x="399327" y="307257"/>
            <a:ext cx="6099858" cy="400110"/>
          </a:xfrm>
          <a:prstGeom prst="rect">
            <a:avLst/>
          </a:prstGeom>
          <a:noFill/>
        </p:spPr>
        <p:txBody>
          <a:bodyPr wrap="square">
            <a:spAutoFit/>
          </a:bodyPr>
          <a:lstStyle/>
          <a:p>
            <a:pPr algn="l"/>
            <a:r>
              <a:rPr lang="en-CA" sz="2000" b="1" i="0" u="sng" dirty="0">
                <a:effectLst/>
              </a:rPr>
              <a:t>Accessing MongoDB from Python</a:t>
            </a:r>
          </a:p>
        </p:txBody>
      </p:sp>
      <p:sp>
        <p:nvSpPr>
          <p:cNvPr id="5" name="TextBox 4">
            <a:extLst>
              <a:ext uri="{FF2B5EF4-FFF2-40B4-BE49-F238E27FC236}">
                <a16:creationId xmlns:a16="http://schemas.microsoft.com/office/drawing/2014/main" id="{D4D20FE1-52B7-391C-07EA-622167027256}"/>
              </a:ext>
            </a:extLst>
          </p:cNvPr>
          <p:cNvSpPr txBox="1"/>
          <p:nvPr/>
        </p:nvSpPr>
        <p:spPr>
          <a:xfrm>
            <a:off x="295154" y="864429"/>
            <a:ext cx="11788816" cy="646331"/>
          </a:xfrm>
          <a:prstGeom prst="rect">
            <a:avLst/>
          </a:prstGeom>
          <a:noFill/>
        </p:spPr>
        <p:txBody>
          <a:bodyPr wrap="square">
            <a:spAutoFit/>
          </a:bodyPr>
          <a:lstStyle/>
          <a:p>
            <a:pPr marL="285750" indent="-285750" algn="l">
              <a:buFont typeface="Wingdings" pitchFamily="2" charset="2"/>
              <a:buChar char="q"/>
            </a:pPr>
            <a:r>
              <a:rPr lang="en-CA" b="0" i="0" dirty="0">
                <a:solidFill>
                  <a:srgbClr val="333333"/>
                </a:solidFill>
                <a:effectLst/>
                <a:latin typeface="OpenSans"/>
              </a:rPr>
              <a:t>Explain what the </a:t>
            </a:r>
            <a:r>
              <a:rPr lang="en-CA" b="0" i="0" dirty="0" err="1">
                <a:solidFill>
                  <a:srgbClr val="333333"/>
                </a:solidFill>
                <a:effectLst/>
                <a:latin typeface="OpenSans"/>
              </a:rPr>
              <a:t>MongoClient</a:t>
            </a:r>
            <a:r>
              <a:rPr lang="en-CA" b="0" i="0" dirty="0">
                <a:solidFill>
                  <a:srgbClr val="333333"/>
                </a:solidFill>
                <a:effectLst/>
                <a:latin typeface="OpenSans"/>
              </a:rPr>
              <a:t> is</a:t>
            </a:r>
            <a:endParaRPr lang="en-CA" dirty="0">
              <a:solidFill>
                <a:srgbClr val="333333"/>
              </a:solidFill>
              <a:latin typeface="OpenSans"/>
            </a:endParaRPr>
          </a:p>
          <a:p>
            <a:pPr marL="285750" indent="-285750" algn="l">
              <a:buFont typeface="Wingdings" pitchFamily="2" charset="2"/>
              <a:buChar char="q"/>
            </a:pPr>
            <a:r>
              <a:rPr lang="en-CA" b="0" i="0" dirty="0">
                <a:solidFill>
                  <a:srgbClr val="333333"/>
                </a:solidFill>
                <a:effectLst/>
                <a:latin typeface="OpenSans"/>
              </a:rPr>
              <a:t>Perform basic CRUD operations for our Campus Management database using Python. </a:t>
            </a:r>
          </a:p>
        </p:txBody>
      </p:sp>
      <p:sp>
        <p:nvSpPr>
          <p:cNvPr id="7" name="TextBox 6">
            <a:extLst>
              <a:ext uri="{FF2B5EF4-FFF2-40B4-BE49-F238E27FC236}">
                <a16:creationId xmlns:a16="http://schemas.microsoft.com/office/drawing/2014/main" id="{D677D2A3-D889-08A5-5971-B55C154298FF}"/>
              </a:ext>
            </a:extLst>
          </p:cNvPr>
          <p:cNvSpPr txBox="1"/>
          <p:nvPr/>
        </p:nvSpPr>
        <p:spPr>
          <a:xfrm>
            <a:off x="5509549" y="2050733"/>
            <a:ext cx="6574421" cy="420435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a:t>
            </a:r>
            <a:r>
              <a:rPr lang="en-CA" b="0" i="0" dirty="0" err="1">
                <a:solidFill>
                  <a:srgbClr val="333333"/>
                </a:solidFill>
                <a:effectLst/>
                <a:latin typeface="OpenSans"/>
              </a:rPr>
              <a:t>MongoClient</a:t>
            </a:r>
            <a:r>
              <a:rPr lang="en-CA" b="0" i="0" dirty="0">
                <a:solidFill>
                  <a:srgbClr val="333333"/>
                </a:solidFill>
                <a:effectLst/>
                <a:latin typeface="OpenSans"/>
              </a:rPr>
              <a:t> is a class that helps you interact with MongoDB.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First, we import </a:t>
            </a:r>
            <a:r>
              <a:rPr lang="en-CA" b="0" i="0" dirty="0" err="1">
                <a:solidFill>
                  <a:srgbClr val="333333"/>
                </a:solidFill>
                <a:effectLst/>
                <a:latin typeface="OpenSans"/>
              </a:rPr>
              <a:t>MongoClient</a:t>
            </a:r>
            <a:r>
              <a:rPr lang="en-CA" b="0" i="0" dirty="0">
                <a:solidFill>
                  <a:srgbClr val="333333"/>
                </a:solidFill>
                <a:effectLst/>
                <a:latin typeface="OpenSans"/>
              </a:rPr>
              <a:t> from </a:t>
            </a:r>
            <a:r>
              <a:rPr lang="en-CA" b="0" i="0" dirty="0" err="1">
                <a:solidFill>
                  <a:srgbClr val="333333"/>
                </a:solidFill>
                <a:effectLst/>
                <a:latin typeface="OpenSans"/>
              </a:rPr>
              <a:t>pymongo</a:t>
            </a:r>
            <a:r>
              <a:rPr lang="en-CA" b="0" i="0" dirty="0">
                <a:solidFill>
                  <a:srgbClr val="333333"/>
                </a:solidFill>
                <a:effectLst/>
                <a:latin typeface="OpenSans"/>
              </a:rPr>
              <a:t>, which is an official MongoDB driver for Python.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a:t>
            </a:r>
            <a:r>
              <a:rPr lang="en-CA" b="0" i="0" dirty="0" err="1">
                <a:solidFill>
                  <a:srgbClr val="333333"/>
                </a:solidFill>
                <a:effectLst/>
                <a:latin typeface="OpenSans"/>
              </a:rPr>
              <a:t>uri</a:t>
            </a:r>
            <a:r>
              <a:rPr lang="en-CA" b="0" i="0" dirty="0">
                <a:solidFill>
                  <a:srgbClr val="333333"/>
                </a:solidFill>
                <a:effectLst/>
                <a:latin typeface="OpenSans"/>
              </a:rPr>
              <a:t>’ tells us the address where MongoDB is.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Then we create </a:t>
            </a:r>
            <a:r>
              <a:rPr lang="en-CA" b="0" i="0" dirty="0" err="1">
                <a:solidFill>
                  <a:srgbClr val="333333"/>
                </a:solidFill>
                <a:effectLst/>
                <a:latin typeface="OpenSans"/>
              </a:rPr>
              <a:t>MongoClient</a:t>
            </a:r>
            <a:r>
              <a:rPr lang="en-CA" b="0" i="0" dirty="0">
                <a:solidFill>
                  <a:srgbClr val="333333"/>
                </a:solidFill>
                <a:effectLst/>
                <a:latin typeface="OpenSans"/>
              </a:rPr>
              <a:t>, which we should only do once in our code.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next part gets the object pointing to the campus management database, And finally, from the campus management database object, we point to the ‘students’ collection.</a:t>
            </a:r>
          </a:p>
        </p:txBody>
      </p:sp>
      <p:pic>
        <p:nvPicPr>
          <p:cNvPr id="8" name="Picture 7">
            <a:extLst>
              <a:ext uri="{FF2B5EF4-FFF2-40B4-BE49-F238E27FC236}">
                <a16:creationId xmlns:a16="http://schemas.microsoft.com/office/drawing/2014/main" id="{A521B1E1-FE90-E837-A638-3BC2F806AA84}"/>
              </a:ext>
            </a:extLst>
          </p:cNvPr>
          <p:cNvPicPr>
            <a:picLocks noChangeAspect="1"/>
          </p:cNvPicPr>
          <p:nvPr/>
        </p:nvPicPr>
        <p:blipFill>
          <a:blip r:embed="rId2"/>
          <a:stretch>
            <a:fillRect/>
          </a:stretch>
        </p:blipFill>
        <p:spPr>
          <a:xfrm>
            <a:off x="0" y="2161673"/>
            <a:ext cx="5426757" cy="2534653"/>
          </a:xfrm>
          <a:prstGeom prst="rect">
            <a:avLst/>
          </a:prstGeom>
        </p:spPr>
      </p:pic>
    </p:spTree>
    <p:extLst>
      <p:ext uri="{BB962C8B-B14F-4D97-AF65-F5344CB8AC3E}">
        <p14:creationId xmlns:p14="http://schemas.microsoft.com/office/powerpoint/2010/main" val="669371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7162D-8FAC-FC02-B5C4-15C59FB8F83F}"/>
              </a:ext>
            </a:extLst>
          </p:cNvPr>
          <p:cNvPicPr>
            <a:picLocks noChangeAspect="1"/>
          </p:cNvPicPr>
          <p:nvPr/>
        </p:nvPicPr>
        <p:blipFill>
          <a:blip r:embed="rId2"/>
          <a:stretch>
            <a:fillRect/>
          </a:stretch>
        </p:blipFill>
        <p:spPr>
          <a:xfrm>
            <a:off x="193405" y="182583"/>
            <a:ext cx="4297571" cy="2110277"/>
          </a:xfrm>
          <a:prstGeom prst="rect">
            <a:avLst/>
          </a:prstGeom>
        </p:spPr>
      </p:pic>
      <p:sp>
        <p:nvSpPr>
          <p:cNvPr id="4" name="TextBox 3">
            <a:extLst>
              <a:ext uri="{FF2B5EF4-FFF2-40B4-BE49-F238E27FC236}">
                <a16:creationId xmlns:a16="http://schemas.microsoft.com/office/drawing/2014/main" id="{E42D4F09-B831-8600-8285-5E3D4D18608F}"/>
              </a:ext>
            </a:extLst>
          </p:cNvPr>
          <p:cNvSpPr txBox="1"/>
          <p:nvPr/>
        </p:nvSpPr>
        <p:spPr>
          <a:xfrm>
            <a:off x="4855579" y="331993"/>
            <a:ext cx="7143015" cy="153151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Now that we have a reference to the ‘students’ collection, Let’s create a student document.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this, we call the ‘</a:t>
            </a:r>
            <a:r>
              <a:rPr lang="en-CA" sz="1600" b="0" i="0" dirty="0" err="1">
                <a:solidFill>
                  <a:srgbClr val="333333"/>
                </a:solidFill>
                <a:effectLst/>
                <a:latin typeface="OpenSans"/>
              </a:rPr>
              <a:t>insert_one</a:t>
            </a:r>
            <a:r>
              <a:rPr lang="en-CA" sz="1600" b="0" i="0" dirty="0">
                <a:solidFill>
                  <a:srgbClr val="333333"/>
                </a:solidFill>
                <a:effectLst/>
                <a:latin typeface="OpenSans"/>
              </a:rPr>
              <a:t>’ function, which takes the document we are trying to insert as its input. </a:t>
            </a:r>
          </a:p>
        </p:txBody>
      </p:sp>
      <p:sp>
        <p:nvSpPr>
          <p:cNvPr id="6" name="TextBox 5">
            <a:extLst>
              <a:ext uri="{FF2B5EF4-FFF2-40B4-BE49-F238E27FC236}">
                <a16:creationId xmlns:a16="http://schemas.microsoft.com/office/drawing/2014/main" id="{D1565BEE-498E-77F8-D579-C2E3ACC57CE8}"/>
              </a:ext>
            </a:extLst>
          </p:cNvPr>
          <p:cNvSpPr txBox="1"/>
          <p:nvPr/>
        </p:nvSpPr>
        <p:spPr>
          <a:xfrm>
            <a:off x="4201610" y="2692833"/>
            <a:ext cx="7789762" cy="79284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We can also do a bulk insert by calling the ‘</a:t>
            </a:r>
            <a:r>
              <a:rPr lang="en-CA" sz="1600" b="0" i="0" dirty="0" err="1">
                <a:solidFill>
                  <a:srgbClr val="333333"/>
                </a:solidFill>
                <a:effectLst/>
                <a:latin typeface="OpenSans"/>
              </a:rPr>
              <a:t>insert_many</a:t>
            </a:r>
            <a:r>
              <a:rPr lang="en-CA" sz="1600" b="0" i="0" dirty="0">
                <a:solidFill>
                  <a:srgbClr val="333333"/>
                </a:solidFill>
                <a:effectLst/>
                <a:latin typeface="OpenSans"/>
              </a:rPr>
              <a:t>’ function.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function takes a list instead as its input. </a:t>
            </a:r>
          </a:p>
        </p:txBody>
      </p:sp>
      <p:pic>
        <p:nvPicPr>
          <p:cNvPr id="7" name="Picture 6">
            <a:extLst>
              <a:ext uri="{FF2B5EF4-FFF2-40B4-BE49-F238E27FC236}">
                <a16:creationId xmlns:a16="http://schemas.microsoft.com/office/drawing/2014/main" id="{10C66DFF-BC53-9421-A223-14BFC5B96222}"/>
              </a:ext>
            </a:extLst>
          </p:cNvPr>
          <p:cNvPicPr>
            <a:picLocks noChangeAspect="1"/>
          </p:cNvPicPr>
          <p:nvPr/>
        </p:nvPicPr>
        <p:blipFill>
          <a:blip r:embed="rId3"/>
          <a:stretch>
            <a:fillRect/>
          </a:stretch>
        </p:blipFill>
        <p:spPr>
          <a:xfrm>
            <a:off x="200627" y="2501899"/>
            <a:ext cx="3885235" cy="1956015"/>
          </a:xfrm>
          <a:prstGeom prst="rect">
            <a:avLst/>
          </a:prstGeom>
        </p:spPr>
      </p:pic>
    </p:spTree>
    <p:extLst>
      <p:ext uri="{BB962C8B-B14F-4D97-AF65-F5344CB8AC3E}">
        <p14:creationId xmlns:p14="http://schemas.microsoft.com/office/powerpoint/2010/main" val="410336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BF5C84-7D7E-26F0-4E96-8DBB2B3968FD}"/>
              </a:ext>
            </a:extLst>
          </p:cNvPr>
          <p:cNvSpPr txBox="1"/>
          <p:nvPr/>
        </p:nvSpPr>
        <p:spPr>
          <a:xfrm>
            <a:off x="4779498" y="93686"/>
            <a:ext cx="7412502" cy="596342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Now let’s do some Read operations.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the first one, we call ‘</a:t>
            </a:r>
            <a:r>
              <a:rPr lang="en-CA" sz="1600" b="0" i="0" dirty="0" err="1">
                <a:solidFill>
                  <a:srgbClr val="333333"/>
                </a:solidFill>
                <a:effectLst/>
                <a:latin typeface="OpenSans"/>
              </a:rPr>
              <a:t>find_one</a:t>
            </a:r>
            <a:r>
              <a:rPr lang="en-CA" sz="1600" b="0" i="0" dirty="0">
                <a:solidFill>
                  <a:srgbClr val="333333"/>
                </a:solidFill>
                <a:effectLst/>
                <a:latin typeface="OpenSans"/>
              </a:rPr>
              <a:t>’, without any filter criteria.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will return the first document in natural order, which is the order in which the database refers to documents on disk. </a:t>
            </a:r>
          </a:p>
          <a:p>
            <a:pPr marL="285750" indent="-285750" algn="l">
              <a:lnSpc>
                <a:spcPct val="150000"/>
              </a:lnSpc>
              <a:buFont typeface="Arial" panose="020B0604020202020204" pitchFamily="34" charset="0"/>
              <a:buChar char="•"/>
            </a:pP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Then we find the first student with an email.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If more than one document matches the criteria, only the first one will be read, because we are using the ‘</a:t>
            </a:r>
            <a:r>
              <a:rPr lang="en-CA" sz="1600" b="0" i="0" dirty="0" err="1">
                <a:solidFill>
                  <a:srgbClr val="333333"/>
                </a:solidFill>
                <a:effectLst/>
                <a:latin typeface="OpenSans"/>
              </a:rPr>
              <a:t>find_one</a:t>
            </a:r>
            <a:r>
              <a:rPr lang="en-CA" sz="1600" b="0" i="0" dirty="0">
                <a:solidFill>
                  <a:srgbClr val="333333"/>
                </a:solidFill>
                <a:effectLst/>
                <a:latin typeface="OpenSans"/>
              </a:rPr>
              <a:t>’ function. </a:t>
            </a:r>
          </a:p>
          <a:p>
            <a:pPr marL="285750" indent="-285750" algn="l">
              <a:lnSpc>
                <a:spcPct val="150000"/>
              </a:lnSpc>
              <a:buFont typeface="Arial" panose="020B0604020202020204" pitchFamily="34" charset="0"/>
              <a:buChar char="•"/>
            </a:pP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get all the documents, we do a ‘find’.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Now we are retrieving all students with the </a:t>
            </a:r>
            <a:r>
              <a:rPr lang="en-CA" sz="1600" b="0" i="0" dirty="0" err="1">
                <a:solidFill>
                  <a:srgbClr val="333333"/>
                </a:solidFill>
                <a:effectLst/>
                <a:latin typeface="OpenSans"/>
              </a:rPr>
              <a:t>lastname</a:t>
            </a:r>
            <a:r>
              <a:rPr lang="en-CA" sz="1600" b="0" i="0" dirty="0">
                <a:solidFill>
                  <a:srgbClr val="333333"/>
                </a:solidFill>
                <a:effectLst/>
                <a:latin typeface="OpenSans"/>
              </a:rPr>
              <a:t> of Doe. </a:t>
            </a:r>
          </a:p>
          <a:p>
            <a:pPr marL="285750" indent="-285750" algn="l">
              <a:lnSpc>
                <a:spcPct val="150000"/>
              </a:lnSpc>
              <a:buFont typeface="Arial" panose="020B0604020202020204" pitchFamily="34" charset="0"/>
              <a:buChar char="•"/>
            </a:pP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finally, if we just want to count how many students there are with the </a:t>
            </a:r>
            <a:r>
              <a:rPr lang="en-CA" sz="1600" b="0" i="0" dirty="0" err="1">
                <a:solidFill>
                  <a:srgbClr val="333333"/>
                </a:solidFill>
                <a:effectLst/>
                <a:latin typeface="OpenSans"/>
              </a:rPr>
              <a:t>lastname</a:t>
            </a:r>
            <a:r>
              <a:rPr lang="en-CA" sz="1600" b="0" i="0" dirty="0">
                <a:solidFill>
                  <a:srgbClr val="333333"/>
                </a:solidFill>
                <a:effectLst/>
                <a:latin typeface="OpenSans"/>
              </a:rPr>
              <a:t> Doe, we call the ‘count’ function.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count will happen on MongoDB, and only the number value will be returned to the client.</a:t>
            </a:r>
          </a:p>
        </p:txBody>
      </p:sp>
      <p:pic>
        <p:nvPicPr>
          <p:cNvPr id="4" name="Picture 3">
            <a:extLst>
              <a:ext uri="{FF2B5EF4-FFF2-40B4-BE49-F238E27FC236}">
                <a16:creationId xmlns:a16="http://schemas.microsoft.com/office/drawing/2014/main" id="{C000A19C-2AF9-91FF-2F06-4D762F674054}"/>
              </a:ext>
            </a:extLst>
          </p:cNvPr>
          <p:cNvPicPr>
            <a:picLocks noChangeAspect="1"/>
          </p:cNvPicPr>
          <p:nvPr/>
        </p:nvPicPr>
        <p:blipFill>
          <a:blip r:embed="rId2"/>
          <a:stretch>
            <a:fillRect/>
          </a:stretch>
        </p:blipFill>
        <p:spPr>
          <a:xfrm>
            <a:off x="159413" y="336753"/>
            <a:ext cx="4620085" cy="2556917"/>
          </a:xfrm>
          <a:prstGeom prst="rect">
            <a:avLst/>
          </a:prstGeom>
        </p:spPr>
      </p:pic>
    </p:spTree>
    <p:extLst>
      <p:ext uri="{BB962C8B-B14F-4D97-AF65-F5344CB8AC3E}">
        <p14:creationId xmlns:p14="http://schemas.microsoft.com/office/powerpoint/2010/main" val="1675796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516265-7E54-7A4C-9752-A0D90CF6CD9E}"/>
              </a:ext>
            </a:extLst>
          </p:cNvPr>
          <p:cNvSpPr txBox="1"/>
          <p:nvPr/>
        </p:nvSpPr>
        <p:spPr>
          <a:xfrm>
            <a:off x="5451676" y="205690"/>
            <a:ext cx="6740324" cy="227010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we do a ‘find’ on a collection in MongoDB, we get a cursor back.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a:t>
            </a:r>
            <a:r>
              <a:rPr lang="en-CA" sz="1600" b="1" i="0" dirty="0">
                <a:solidFill>
                  <a:srgbClr val="333333"/>
                </a:solidFill>
                <a:effectLst/>
                <a:latin typeface="OpenSans"/>
              </a:rPr>
              <a:t>cursor points to our documents in MongoDB</a:t>
            </a:r>
            <a:r>
              <a:rPr lang="en-CA" sz="1600" b="0" i="0" dirty="0">
                <a:solidFill>
                  <a:srgbClr val="333333"/>
                </a:solidFill>
                <a:effectLst/>
                <a:latin typeface="OpenSans"/>
              </a:rPr>
              <a:t>. If you have run this using mongo shell, the shell retrieves those documents for you behind the scenes.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To retrieve documents from our cursor</a:t>
            </a:r>
            <a:r>
              <a:rPr lang="en-CA" sz="1600" b="0" i="0" dirty="0">
                <a:solidFill>
                  <a:srgbClr val="333333"/>
                </a:solidFill>
                <a:effectLst/>
                <a:latin typeface="OpenSans"/>
              </a:rPr>
              <a:t>, we call python </a:t>
            </a:r>
            <a:r>
              <a:rPr lang="en-CA" sz="1600" b="1" i="0" dirty="0">
                <a:solidFill>
                  <a:srgbClr val="333333"/>
                </a:solidFill>
                <a:effectLst/>
                <a:latin typeface="OpenSans"/>
              </a:rPr>
              <a:t>‘dumps’, </a:t>
            </a:r>
            <a:r>
              <a:rPr lang="en-CA" sz="1600" b="0" i="0" dirty="0">
                <a:solidFill>
                  <a:srgbClr val="333333"/>
                </a:solidFill>
                <a:effectLst/>
                <a:latin typeface="OpenSans"/>
              </a:rPr>
              <a:t>which will exhaust our cursor to retrieve all the documents.</a:t>
            </a:r>
          </a:p>
        </p:txBody>
      </p:sp>
      <p:pic>
        <p:nvPicPr>
          <p:cNvPr id="4" name="Picture 3">
            <a:extLst>
              <a:ext uri="{FF2B5EF4-FFF2-40B4-BE49-F238E27FC236}">
                <a16:creationId xmlns:a16="http://schemas.microsoft.com/office/drawing/2014/main" id="{A75BBBC5-E112-DB1E-E987-D072CEC7EB80}"/>
              </a:ext>
            </a:extLst>
          </p:cNvPr>
          <p:cNvPicPr>
            <a:picLocks noChangeAspect="1"/>
          </p:cNvPicPr>
          <p:nvPr/>
        </p:nvPicPr>
        <p:blipFill>
          <a:blip r:embed="rId2"/>
          <a:stretch>
            <a:fillRect/>
          </a:stretch>
        </p:blipFill>
        <p:spPr>
          <a:xfrm>
            <a:off x="243711" y="205690"/>
            <a:ext cx="5012326" cy="2201843"/>
          </a:xfrm>
          <a:prstGeom prst="rect">
            <a:avLst/>
          </a:prstGeom>
        </p:spPr>
      </p:pic>
      <p:sp>
        <p:nvSpPr>
          <p:cNvPr id="6" name="TextBox 5">
            <a:extLst>
              <a:ext uri="{FF2B5EF4-FFF2-40B4-BE49-F238E27FC236}">
                <a16:creationId xmlns:a16="http://schemas.microsoft.com/office/drawing/2014/main" id="{C5409F58-AA15-13B9-35A0-6F5CA3F6D1AE}"/>
              </a:ext>
            </a:extLst>
          </p:cNvPr>
          <p:cNvSpPr txBox="1"/>
          <p:nvPr/>
        </p:nvSpPr>
        <p:spPr>
          <a:xfrm>
            <a:off x="4349208" y="3285126"/>
            <a:ext cx="7931531" cy="227010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retrieve a student and make some changes to the document.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We are creating a new field to identify whether students are on campus or online only.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We will also update the email with the campus email address.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Once all changes are made, we will call the ‘replace’ function, Which takes its first argument as the filter criteria to find a document with last name of Doe, And the second argument is the updated python object</a:t>
            </a:r>
          </a:p>
        </p:txBody>
      </p:sp>
      <p:pic>
        <p:nvPicPr>
          <p:cNvPr id="7" name="Picture 6">
            <a:extLst>
              <a:ext uri="{FF2B5EF4-FFF2-40B4-BE49-F238E27FC236}">
                <a16:creationId xmlns:a16="http://schemas.microsoft.com/office/drawing/2014/main" id="{18EE5F80-455E-6A71-5913-78C41A820D44}"/>
              </a:ext>
            </a:extLst>
          </p:cNvPr>
          <p:cNvPicPr>
            <a:picLocks noChangeAspect="1"/>
          </p:cNvPicPr>
          <p:nvPr/>
        </p:nvPicPr>
        <p:blipFill>
          <a:blip r:embed="rId3"/>
          <a:stretch>
            <a:fillRect/>
          </a:stretch>
        </p:blipFill>
        <p:spPr>
          <a:xfrm>
            <a:off x="-1" y="2901788"/>
            <a:ext cx="4349209" cy="2353117"/>
          </a:xfrm>
          <a:prstGeom prst="rect">
            <a:avLst/>
          </a:prstGeom>
        </p:spPr>
      </p:pic>
      <p:sp>
        <p:nvSpPr>
          <p:cNvPr id="9" name="TextBox 8">
            <a:extLst>
              <a:ext uri="{FF2B5EF4-FFF2-40B4-BE49-F238E27FC236}">
                <a16:creationId xmlns:a16="http://schemas.microsoft.com/office/drawing/2014/main" id="{C921C649-A62E-ADD8-8535-FFC49D3C9607}"/>
              </a:ext>
            </a:extLst>
          </p:cNvPr>
          <p:cNvSpPr txBox="1"/>
          <p:nvPr/>
        </p:nvSpPr>
        <p:spPr>
          <a:xfrm>
            <a:off x="243710" y="5657671"/>
            <a:ext cx="10451297" cy="79278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dirty="0">
                <a:solidFill>
                  <a:srgbClr val="333333"/>
                </a:solidFill>
                <a:latin typeface="OpenSans"/>
              </a:rPr>
              <a:t>I</a:t>
            </a:r>
            <a:r>
              <a:rPr lang="en-CA" sz="1600" b="0" i="0" dirty="0">
                <a:solidFill>
                  <a:srgbClr val="333333"/>
                </a:solidFill>
                <a:effectLst/>
                <a:latin typeface="OpenSans"/>
              </a:rPr>
              <a:t>n the Replace example, we were sending the whole document back with the new changes.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larger documents, this will take a lot of transfer time between the client and the database. </a:t>
            </a:r>
          </a:p>
        </p:txBody>
      </p:sp>
    </p:spTree>
    <p:extLst>
      <p:ext uri="{BB962C8B-B14F-4D97-AF65-F5344CB8AC3E}">
        <p14:creationId xmlns:p14="http://schemas.microsoft.com/office/powerpoint/2010/main" val="233451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DF12E8-F076-A2C7-E79D-6EB16131DBA6}"/>
              </a:ext>
            </a:extLst>
          </p:cNvPr>
          <p:cNvSpPr txBox="1"/>
          <p:nvPr/>
        </p:nvSpPr>
        <p:spPr>
          <a:xfrm>
            <a:off x="5254906" y="343568"/>
            <a:ext cx="6937094" cy="1711366"/>
          </a:xfrm>
          <a:prstGeom prst="rect">
            <a:avLst/>
          </a:prstGeom>
          <a:noFill/>
        </p:spPr>
        <p:txBody>
          <a:bodyPr wrap="square">
            <a:spAutoFit/>
          </a:bodyPr>
          <a:lstStyle/>
          <a:p>
            <a:pPr algn="l">
              <a:lnSpc>
                <a:spcPct val="150000"/>
              </a:lnSpc>
            </a:pPr>
            <a:r>
              <a:rPr lang="en-CA" b="0" i="0" dirty="0">
                <a:solidFill>
                  <a:srgbClr val="333333"/>
                </a:solidFill>
                <a:effectLst/>
                <a:latin typeface="OpenSans"/>
              </a:rPr>
              <a:t>So, what is a database?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Following our previous example, The campus management system stores all different types of data related to it in a MongoDB database called Campus Management DB. </a:t>
            </a:r>
          </a:p>
        </p:txBody>
      </p:sp>
      <p:pic>
        <p:nvPicPr>
          <p:cNvPr id="4" name="Picture 3">
            <a:extLst>
              <a:ext uri="{FF2B5EF4-FFF2-40B4-BE49-F238E27FC236}">
                <a16:creationId xmlns:a16="http://schemas.microsoft.com/office/drawing/2014/main" id="{201FF14C-B079-C290-8224-7A0D4EAEA5D7}"/>
              </a:ext>
            </a:extLst>
          </p:cNvPr>
          <p:cNvPicPr>
            <a:picLocks noChangeAspect="1"/>
          </p:cNvPicPr>
          <p:nvPr/>
        </p:nvPicPr>
        <p:blipFill>
          <a:blip r:embed="rId2"/>
          <a:stretch>
            <a:fillRect/>
          </a:stretch>
        </p:blipFill>
        <p:spPr>
          <a:xfrm>
            <a:off x="631544" y="66232"/>
            <a:ext cx="4484466" cy="2235248"/>
          </a:xfrm>
          <a:prstGeom prst="rect">
            <a:avLst/>
          </a:prstGeom>
        </p:spPr>
      </p:pic>
      <p:sp>
        <p:nvSpPr>
          <p:cNvPr id="6" name="TextBox 5">
            <a:extLst>
              <a:ext uri="{FF2B5EF4-FFF2-40B4-BE49-F238E27FC236}">
                <a16:creationId xmlns:a16="http://schemas.microsoft.com/office/drawing/2014/main" id="{4F5BC9F9-F12D-9355-6FA5-4C87EF0A13DF}"/>
              </a:ext>
            </a:extLst>
          </p:cNvPr>
          <p:cNvSpPr txBox="1"/>
          <p:nvPr/>
        </p:nvSpPr>
        <p:spPr>
          <a:xfrm>
            <a:off x="5673524" y="3429000"/>
            <a:ext cx="6099858" cy="1531445"/>
          </a:xfrm>
          <a:prstGeom prst="rect">
            <a:avLst/>
          </a:prstGeom>
          <a:noFill/>
        </p:spPr>
        <p:txBody>
          <a:bodyPr wrap="square">
            <a:spAutoFit/>
          </a:bodyPr>
          <a:lstStyle/>
          <a:p>
            <a:pPr algn="l">
              <a:lnSpc>
                <a:spcPct val="150000"/>
              </a:lnSpc>
            </a:pPr>
            <a:r>
              <a:rPr lang="en-CA" sz="1600" b="0" i="0" dirty="0">
                <a:solidFill>
                  <a:srgbClr val="333333"/>
                </a:solidFill>
                <a:effectLst/>
                <a:latin typeface="OpenSans"/>
              </a:rPr>
              <a:t>Let’s dissect our document.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the document below, </a:t>
            </a:r>
            <a:r>
              <a:rPr lang="en-CA" sz="1600" b="0" i="0" dirty="0" err="1">
                <a:solidFill>
                  <a:srgbClr val="333333"/>
                </a:solidFill>
                <a:effectLst/>
                <a:latin typeface="OpenSans"/>
              </a:rPr>
              <a:t>firstName</a:t>
            </a:r>
            <a:r>
              <a:rPr lang="en-CA" sz="1600" b="0" i="0" dirty="0">
                <a:solidFill>
                  <a:srgbClr val="333333"/>
                </a:solidFill>
                <a:effectLst/>
                <a:latin typeface="OpenSans"/>
              </a:rPr>
              <a:t>, </a:t>
            </a:r>
            <a:r>
              <a:rPr lang="en-CA" sz="1600" b="0" i="0" dirty="0" err="1">
                <a:solidFill>
                  <a:srgbClr val="333333"/>
                </a:solidFill>
                <a:effectLst/>
                <a:latin typeface="OpenSans"/>
              </a:rPr>
              <a:t>lastName</a:t>
            </a:r>
            <a:r>
              <a:rPr lang="en-CA" sz="1600" b="0" i="0" dirty="0">
                <a:solidFill>
                  <a:srgbClr val="333333"/>
                </a:solidFill>
                <a:effectLst/>
                <a:latin typeface="OpenSans"/>
              </a:rPr>
              <a:t>, email, and </a:t>
            </a:r>
            <a:r>
              <a:rPr lang="en-CA" sz="1600" b="0" i="0" dirty="0" err="1">
                <a:solidFill>
                  <a:srgbClr val="333333"/>
                </a:solidFill>
                <a:effectLst/>
                <a:latin typeface="OpenSans"/>
              </a:rPr>
              <a:t>studentId</a:t>
            </a:r>
            <a:r>
              <a:rPr lang="en-CA" sz="1600" b="0" i="0" dirty="0">
                <a:solidFill>
                  <a:srgbClr val="333333"/>
                </a:solidFill>
                <a:effectLst/>
                <a:latin typeface="OpenSans"/>
              </a:rPr>
              <a:t> are fields or properties, with values representing a student named John Doe, And each field name is unique within that document.</a:t>
            </a:r>
          </a:p>
        </p:txBody>
      </p:sp>
      <p:pic>
        <p:nvPicPr>
          <p:cNvPr id="7" name="Picture 6">
            <a:extLst>
              <a:ext uri="{FF2B5EF4-FFF2-40B4-BE49-F238E27FC236}">
                <a16:creationId xmlns:a16="http://schemas.microsoft.com/office/drawing/2014/main" id="{A8B2672E-8A7A-50C0-279D-939F1AB941AF}"/>
              </a:ext>
            </a:extLst>
          </p:cNvPr>
          <p:cNvPicPr>
            <a:picLocks noChangeAspect="1"/>
          </p:cNvPicPr>
          <p:nvPr/>
        </p:nvPicPr>
        <p:blipFill>
          <a:blip r:embed="rId3"/>
          <a:stretch>
            <a:fillRect/>
          </a:stretch>
        </p:blipFill>
        <p:spPr>
          <a:xfrm>
            <a:off x="166021" y="2900538"/>
            <a:ext cx="5415512" cy="3311966"/>
          </a:xfrm>
          <a:prstGeom prst="rect">
            <a:avLst/>
          </a:prstGeom>
        </p:spPr>
      </p:pic>
    </p:spTree>
    <p:extLst>
      <p:ext uri="{BB962C8B-B14F-4D97-AF65-F5344CB8AC3E}">
        <p14:creationId xmlns:p14="http://schemas.microsoft.com/office/powerpoint/2010/main" val="4131846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B57F93-AAD6-F71A-3365-ACBA3783E2B4}"/>
              </a:ext>
            </a:extLst>
          </p:cNvPr>
          <p:cNvSpPr txBox="1"/>
          <p:nvPr/>
        </p:nvSpPr>
        <p:spPr>
          <a:xfrm>
            <a:off x="5295900" y="69649"/>
            <a:ext cx="6896100" cy="227010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We can use MongoDB’s in-place updates for small changes.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We do this by constructing a change document, which in our case only has two assignments, which come under ‘$set’, And with this in-place update, we don’t even need to retrieve the student document.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update all of the students to online only due to lockdown, we can run the ‘</a:t>
            </a:r>
            <a:r>
              <a:rPr lang="en-CA" sz="1600" b="0" i="0" dirty="0" err="1">
                <a:solidFill>
                  <a:srgbClr val="333333"/>
                </a:solidFill>
                <a:effectLst/>
                <a:latin typeface="OpenSans"/>
              </a:rPr>
              <a:t>update_many</a:t>
            </a:r>
            <a:r>
              <a:rPr lang="en-CA" sz="1600" b="0" i="0" dirty="0">
                <a:solidFill>
                  <a:srgbClr val="333333"/>
                </a:solidFill>
                <a:effectLst/>
                <a:latin typeface="OpenSans"/>
              </a:rPr>
              <a:t>’ function without any filter criteria, and change all documents. </a:t>
            </a:r>
          </a:p>
        </p:txBody>
      </p:sp>
      <p:sp>
        <p:nvSpPr>
          <p:cNvPr id="5" name="TextBox 4">
            <a:extLst>
              <a:ext uri="{FF2B5EF4-FFF2-40B4-BE49-F238E27FC236}">
                <a16:creationId xmlns:a16="http://schemas.microsoft.com/office/drawing/2014/main" id="{62D9D736-13FF-F200-A83F-F2D72258ED1F}"/>
              </a:ext>
            </a:extLst>
          </p:cNvPr>
          <p:cNvSpPr txBox="1"/>
          <p:nvPr/>
        </p:nvSpPr>
        <p:spPr>
          <a:xfrm>
            <a:off x="4815069" y="4452978"/>
            <a:ext cx="7222602"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Just like update and find, the ‘</a:t>
            </a:r>
            <a:r>
              <a:rPr lang="en-CA" b="0" i="0" dirty="0" err="1">
                <a:solidFill>
                  <a:srgbClr val="333333"/>
                </a:solidFill>
                <a:effectLst/>
                <a:latin typeface="OpenSans"/>
              </a:rPr>
              <a:t>delete_one</a:t>
            </a:r>
            <a:r>
              <a:rPr lang="en-CA" b="0" i="0" dirty="0">
                <a:solidFill>
                  <a:srgbClr val="333333"/>
                </a:solidFill>
                <a:effectLst/>
                <a:latin typeface="OpenSans"/>
              </a:rPr>
              <a:t>’ and ‘</a:t>
            </a:r>
            <a:r>
              <a:rPr lang="en-CA" b="0" i="0" dirty="0" err="1">
                <a:solidFill>
                  <a:srgbClr val="333333"/>
                </a:solidFill>
                <a:effectLst/>
                <a:latin typeface="OpenSans"/>
              </a:rPr>
              <a:t>delete_many</a:t>
            </a:r>
            <a:r>
              <a:rPr lang="en-CA" b="0" i="0" dirty="0">
                <a:solidFill>
                  <a:srgbClr val="333333"/>
                </a:solidFill>
                <a:effectLst/>
                <a:latin typeface="OpenSans"/>
              </a:rPr>
              <a:t>’ functions take filter criteria as the first argument, And these functions will delete one or many documents in the given collection matching the criteria</a:t>
            </a:r>
          </a:p>
        </p:txBody>
      </p:sp>
      <p:pic>
        <p:nvPicPr>
          <p:cNvPr id="6" name="Picture 5">
            <a:extLst>
              <a:ext uri="{FF2B5EF4-FFF2-40B4-BE49-F238E27FC236}">
                <a16:creationId xmlns:a16="http://schemas.microsoft.com/office/drawing/2014/main" id="{EEB601BA-F4E4-B6A9-4E89-6F9A11D6373F}"/>
              </a:ext>
            </a:extLst>
          </p:cNvPr>
          <p:cNvPicPr>
            <a:picLocks noChangeAspect="1"/>
          </p:cNvPicPr>
          <p:nvPr/>
        </p:nvPicPr>
        <p:blipFill>
          <a:blip r:embed="rId2"/>
          <a:stretch>
            <a:fillRect/>
          </a:stretch>
        </p:blipFill>
        <p:spPr>
          <a:xfrm>
            <a:off x="0" y="41491"/>
            <a:ext cx="5295900" cy="3060700"/>
          </a:xfrm>
          <a:prstGeom prst="rect">
            <a:avLst/>
          </a:prstGeom>
        </p:spPr>
      </p:pic>
      <p:pic>
        <p:nvPicPr>
          <p:cNvPr id="8" name="Picture 7">
            <a:extLst>
              <a:ext uri="{FF2B5EF4-FFF2-40B4-BE49-F238E27FC236}">
                <a16:creationId xmlns:a16="http://schemas.microsoft.com/office/drawing/2014/main" id="{DE66CFEF-F3CD-E807-BD79-6428BE360E20}"/>
              </a:ext>
            </a:extLst>
          </p:cNvPr>
          <p:cNvPicPr>
            <a:picLocks noChangeAspect="1"/>
          </p:cNvPicPr>
          <p:nvPr/>
        </p:nvPicPr>
        <p:blipFill>
          <a:blip r:embed="rId3"/>
          <a:stretch>
            <a:fillRect/>
          </a:stretch>
        </p:blipFill>
        <p:spPr>
          <a:xfrm>
            <a:off x="0" y="3835871"/>
            <a:ext cx="4699322" cy="2527666"/>
          </a:xfrm>
          <a:prstGeom prst="rect">
            <a:avLst/>
          </a:prstGeom>
        </p:spPr>
      </p:pic>
    </p:spTree>
    <p:extLst>
      <p:ext uri="{BB962C8B-B14F-4D97-AF65-F5344CB8AC3E}">
        <p14:creationId xmlns:p14="http://schemas.microsoft.com/office/powerpoint/2010/main" val="919021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BF0223-9B95-DF0B-D619-3BE50BAEDCE2}"/>
              </a:ext>
            </a:extLst>
          </p:cNvPr>
          <p:cNvPicPr>
            <a:picLocks noChangeAspect="1"/>
          </p:cNvPicPr>
          <p:nvPr/>
        </p:nvPicPr>
        <p:blipFill>
          <a:blip r:embed="rId2"/>
          <a:stretch>
            <a:fillRect/>
          </a:stretch>
        </p:blipFill>
        <p:spPr>
          <a:xfrm>
            <a:off x="2209800" y="1499082"/>
            <a:ext cx="7772400" cy="3859835"/>
          </a:xfrm>
          <a:prstGeom prst="rect">
            <a:avLst/>
          </a:prstGeom>
        </p:spPr>
      </p:pic>
    </p:spTree>
    <p:extLst>
      <p:ext uri="{BB962C8B-B14F-4D97-AF65-F5344CB8AC3E}">
        <p14:creationId xmlns:p14="http://schemas.microsoft.com/office/powerpoint/2010/main" val="945548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BBB34-1EFB-0FA1-2350-43FA58ED9DB1}"/>
              </a:ext>
            </a:extLst>
          </p:cNvPr>
          <p:cNvSpPr txBox="1"/>
          <p:nvPr/>
        </p:nvSpPr>
        <p:spPr>
          <a:xfrm>
            <a:off x="347241" y="615738"/>
            <a:ext cx="10764455" cy="4619854"/>
          </a:xfrm>
          <a:prstGeom prst="rect">
            <a:avLst/>
          </a:prstGeom>
          <a:noFill/>
        </p:spPr>
        <p:txBody>
          <a:bodyPr wrap="square">
            <a:spAutoFit/>
          </a:bodyPr>
          <a:lstStyle/>
          <a:p>
            <a:pPr algn="l">
              <a:lnSpc>
                <a:spcPct val="150000"/>
              </a:lnSpc>
            </a:pPr>
            <a:r>
              <a:rPr lang="en-CA" b="0" i="0" dirty="0">
                <a:solidFill>
                  <a:srgbClr val="1F1F1F"/>
                </a:solidFill>
                <a:effectLst/>
                <a:latin typeface="var(--cds-font-family-source-sans-pro)"/>
              </a:rPr>
              <a:t>Congratulations! You have completed this lesson. At this point in the course, you know: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CRUD operations consist of Create, Read, Update, and Delete.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The Mongo shell is an interactive command line tool provided by MongoDB to interact with your databases.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Indexes help quickly locate data without looking for it everywhere.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MongoDB stores data being indexed on the index entry and a location of the document on disk.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Using an aggregation framework, you can perform complex analysis on the data in MongoDB.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You can build your aggregation process in stages such as match, group, project, and sort.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Replication is the duplication of data and any changes made to the data.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Replication provides fault tolerance, redundancy, and high availability for your data.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For growing data sets, you can use </a:t>
            </a:r>
            <a:r>
              <a:rPr lang="en-CA" b="0" i="0" dirty="0" err="1">
                <a:solidFill>
                  <a:srgbClr val="1F1F1F"/>
                </a:solidFill>
                <a:effectLst/>
                <a:latin typeface="var(--cds-font-family-source-sans-pro)"/>
              </a:rPr>
              <a:t>sharding</a:t>
            </a:r>
            <a:r>
              <a:rPr lang="en-CA" b="0" i="0" dirty="0">
                <a:solidFill>
                  <a:srgbClr val="1F1F1F"/>
                </a:solidFill>
                <a:effectLst/>
                <a:latin typeface="var(--cds-font-family-source-sans-pro)"/>
              </a:rPr>
              <a:t> to scale horizontally. </a:t>
            </a:r>
          </a:p>
          <a:p>
            <a:pPr algn="l">
              <a:lnSpc>
                <a:spcPct val="150000"/>
              </a:lnSpc>
              <a:buFont typeface="Arial" panose="020B0604020202020204" pitchFamily="34" charset="0"/>
              <a:buChar char="•"/>
            </a:pPr>
            <a:r>
              <a:rPr lang="en-CA" b="0" i="0" dirty="0" err="1">
                <a:solidFill>
                  <a:srgbClr val="1F1F1F"/>
                </a:solidFill>
                <a:effectLst/>
                <a:latin typeface="var(--cds-font-family-source-sans-pro)"/>
              </a:rPr>
              <a:t>MongoClient</a:t>
            </a:r>
            <a:r>
              <a:rPr lang="en-CA" b="0" i="0" dirty="0">
                <a:solidFill>
                  <a:srgbClr val="1F1F1F"/>
                </a:solidFill>
                <a:effectLst/>
                <a:latin typeface="var(--cds-font-family-source-sans-pro)"/>
              </a:rPr>
              <a:t> is a class that helps you interact with MongoDB.</a:t>
            </a:r>
          </a:p>
        </p:txBody>
      </p:sp>
      <p:sp>
        <p:nvSpPr>
          <p:cNvPr id="5" name="TextBox 4">
            <a:extLst>
              <a:ext uri="{FF2B5EF4-FFF2-40B4-BE49-F238E27FC236}">
                <a16:creationId xmlns:a16="http://schemas.microsoft.com/office/drawing/2014/main" id="{7DB76BDB-02DE-5BBC-AAD1-5F1FB0ECC049}"/>
              </a:ext>
            </a:extLst>
          </p:cNvPr>
          <p:cNvSpPr txBox="1"/>
          <p:nvPr/>
        </p:nvSpPr>
        <p:spPr>
          <a:xfrm>
            <a:off x="619246" y="246406"/>
            <a:ext cx="6099858" cy="369332"/>
          </a:xfrm>
          <a:prstGeom prst="rect">
            <a:avLst/>
          </a:prstGeom>
          <a:noFill/>
        </p:spPr>
        <p:txBody>
          <a:bodyPr wrap="square">
            <a:spAutoFit/>
          </a:bodyPr>
          <a:lstStyle/>
          <a:p>
            <a:pPr algn="l"/>
            <a:r>
              <a:rPr lang="en-CA" b="1" i="0" dirty="0">
                <a:solidFill>
                  <a:srgbClr val="1F1F1F"/>
                </a:solidFill>
                <a:effectLst/>
              </a:rPr>
              <a:t>Summary and Highlights</a:t>
            </a:r>
          </a:p>
        </p:txBody>
      </p:sp>
    </p:spTree>
    <p:extLst>
      <p:ext uri="{BB962C8B-B14F-4D97-AF65-F5344CB8AC3E}">
        <p14:creationId xmlns:p14="http://schemas.microsoft.com/office/powerpoint/2010/main" val="349356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485E66-9FF2-E8B3-EAB5-D4870E3DE856}"/>
              </a:ext>
            </a:extLst>
          </p:cNvPr>
          <p:cNvSpPr txBox="1"/>
          <p:nvPr/>
        </p:nvSpPr>
        <p:spPr>
          <a:xfrm>
            <a:off x="7477246" y="0"/>
            <a:ext cx="4714754" cy="52247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supports variety of data types, so you have the full capability to use the correct data type to store your information in.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example, Dates should be stored as </a:t>
            </a:r>
            <a:r>
              <a:rPr lang="en-CA" sz="1600" b="0" i="0" dirty="0" err="1">
                <a:solidFill>
                  <a:srgbClr val="333333"/>
                </a:solidFill>
                <a:effectLst/>
                <a:latin typeface="OpenSans"/>
              </a:rPr>
              <a:t>ISODate</a:t>
            </a:r>
            <a:r>
              <a:rPr lang="en-CA" sz="1600" b="0" i="0" dirty="0">
                <a:solidFill>
                  <a:srgbClr val="333333"/>
                </a:solidFill>
                <a:effectLst/>
                <a:latin typeface="OpenSans"/>
              </a:rPr>
              <a:t> or Unix style epoch dates, which will help you with queries like “Give me all students born between 15th of January to 15th of February.”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Numbers can be stored either as whole numbers or decimals.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Being a document database, MongoDB also allows you to store sub-documents to group secondary information together.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also supports lists of values. Not just text, but even different kinds mixed together. </a:t>
            </a:r>
          </a:p>
        </p:txBody>
      </p:sp>
      <p:pic>
        <p:nvPicPr>
          <p:cNvPr id="5" name="Picture 4">
            <a:extLst>
              <a:ext uri="{FF2B5EF4-FFF2-40B4-BE49-F238E27FC236}">
                <a16:creationId xmlns:a16="http://schemas.microsoft.com/office/drawing/2014/main" id="{DDDED7E0-D00D-C0EB-7BD5-B633733A2FA5}"/>
              </a:ext>
            </a:extLst>
          </p:cNvPr>
          <p:cNvPicPr>
            <a:picLocks noChangeAspect="1"/>
          </p:cNvPicPr>
          <p:nvPr/>
        </p:nvPicPr>
        <p:blipFill>
          <a:blip r:embed="rId2"/>
          <a:stretch>
            <a:fillRect/>
          </a:stretch>
        </p:blipFill>
        <p:spPr>
          <a:xfrm>
            <a:off x="0" y="111969"/>
            <a:ext cx="7361499" cy="5050331"/>
          </a:xfrm>
          <a:prstGeom prst="rect">
            <a:avLst/>
          </a:prstGeom>
        </p:spPr>
      </p:pic>
    </p:spTree>
    <p:extLst>
      <p:ext uri="{BB962C8B-B14F-4D97-AF65-F5344CB8AC3E}">
        <p14:creationId xmlns:p14="http://schemas.microsoft.com/office/powerpoint/2010/main" val="221383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71A434-40E2-5E1E-5583-3AE8ADDDB951}"/>
              </a:ext>
            </a:extLst>
          </p:cNvPr>
          <p:cNvSpPr txBox="1"/>
          <p:nvPr/>
        </p:nvSpPr>
        <p:spPr>
          <a:xfrm>
            <a:off x="6845300" y="217835"/>
            <a:ext cx="5346700" cy="37888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Working with MongoDB is easy because you can focus on the data you are writing and how you are going to read it.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Traditional relational databases required you to create the schema first, then create table structures that will hold your data.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So, if you decide to store an additional field, you will then have to alter your tables.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In MongoDB, you change as you go along. </a:t>
            </a:r>
          </a:p>
        </p:txBody>
      </p:sp>
      <p:pic>
        <p:nvPicPr>
          <p:cNvPr id="4" name="Picture 3">
            <a:extLst>
              <a:ext uri="{FF2B5EF4-FFF2-40B4-BE49-F238E27FC236}">
                <a16:creationId xmlns:a16="http://schemas.microsoft.com/office/drawing/2014/main" id="{8B3B82E2-9BA7-DAE2-CD6F-9CD0638B5A9D}"/>
              </a:ext>
            </a:extLst>
          </p:cNvPr>
          <p:cNvPicPr>
            <a:picLocks noChangeAspect="1"/>
          </p:cNvPicPr>
          <p:nvPr/>
        </p:nvPicPr>
        <p:blipFill>
          <a:blip r:embed="rId2"/>
          <a:stretch>
            <a:fillRect/>
          </a:stretch>
        </p:blipFill>
        <p:spPr>
          <a:xfrm>
            <a:off x="152400" y="3771900"/>
            <a:ext cx="6540500" cy="3086100"/>
          </a:xfrm>
          <a:prstGeom prst="rect">
            <a:avLst/>
          </a:prstGeom>
        </p:spPr>
      </p:pic>
      <p:pic>
        <p:nvPicPr>
          <p:cNvPr id="5" name="Picture 4">
            <a:extLst>
              <a:ext uri="{FF2B5EF4-FFF2-40B4-BE49-F238E27FC236}">
                <a16:creationId xmlns:a16="http://schemas.microsoft.com/office/drawing/2014/main" id="{4DFDC535-0011-0153-15A7-630AD3081F1B}"/>
              </a:ext>
            </a:extLst>
          </p:cNvPr>
          <p:cNvPicPr>
            <a:picLocks noChangeAspect="1"/>
          </p:cNvPicPr>
          <p:nvPr/>
        </p:nvPicPr>
        <p:blipFill>
          <a:blip r:embed="rId3"/>
          <a:stretch>
            <a:fillRect/>
          </a:stretch>
        </p:blipFill>
        <p:spPr>
          <a:xfrm>
            <a:off x="0" y="203200"/>
            <a:ext cx="6845300" cy="3225800"/>
          </a:xfrm>
          <a:prstGeom prst="rect">
            <a:avLst/>
          </a:prstGeom>
        </p:spPr>
      </p:pic>
    </p:spTree>
    <p:extLst>
      <p:ext uri="{BB962C8B-B14F-4D97-AF65-F5344CB8AC3E}">
        <p14:creationId xmlns:p14="http://schemas.microsoft.com/office/powerpoint/2010/main" val="268405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07CE-BB16-EEDE-29CB-544C82729055}"/>
              </a:ext>
            </a:extLst>
          </p:cNvPr>
          <p:cNvPicPr>
            <a:picLocks noChangeAspect="1"/>
          </p:cNvPicPr>
          <p:nvPr/>
        </p:nvPicPr>
        <p:blipFill>
          <a:blip r:embed="rId2"/>
          <a:stretch>
            <a:fillRect/>
          </a:stretch>
        </p:blipFill>
        <p:spPr>
          <a:xfrm>
            <a:off x="0" y="0"/>
            <a:ext cx="6206759" cy="3078866"/>
          </a:xfrm>
          <a:prstGeom prst="rect">
            <a:avLst/>
          </a:prstGeom>
        </p:spPr>
      </p:pic>
      <p:sp>
        <p:nvSpPr>
          <p:cNvPr id="4" name="TextBox 3">
            <a:extLst>
              <a:ext uri="{FF2B5EF4-FFF2-40B4-BE49-F238E27FC236}">
                <a16:creationId xmlns:a16="http://schemas.microsoft.com/office/drawing/2014/main" id="{4E379D64-C1A4-9A2D-D9B0-8DDA84809071}"/>
              </a:ext>
            </a:extLst>
          </p:cNvPr>
          <p:cNvSpPr txBox="1"/>
          <p:nvPr/>
        </p:nvSpPr>
        <p:spPr>
          <a:xfrm>
            <a:off x="6206759" y="234170"/>
            <a:ext cx="6099858" cy="153144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also gives you the power to bring in any structured or unstructured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MongoDB also provides high availability by keeping multiple copies of your data.</a:t>
            </a:r>
          </a:p>
        </p:txBody>
      </p:sp>
      <p:sp>
        <p:nvSpPr>
          <p:cNvPr id="6" name="TextBox 5">
            <a:extLst>
              <a:ext uri="{FF2B5EF4-FFF2-40B4-BE49-F238E27FC236}">
                <a16:creationId xmlns:a16="http://schemas.microsoft.com/office/drawing/2014/main" id="{6D960898-A6F4-12B8-644C-BA3AE125EF36}"/>
              </a:ext>
            </a:extLst>
          </p:cNvPr>
          <p:cNvSpPr txBox="1"/>
          <p:nvPr/>
        </p:nvSpPr>
        <p:spPr>
          <a:xfrm>
            <a:off x="6092142" y="3078866"/>
            <a:ext cx="6099858" cy="361374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can design complex data structures easily in MongoDB without worrying about the complexity of how it is stored and how it should be linked.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your Campus Management application is also launched in the USA, where they do not store postcodes, but have zip codes.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Scalability provided by MongoDB means as your data needs grow, you can easily scale vertically, by introducing bigger, faster, better hardware, or horizontally, by partitioning your data.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All of that can be done whether you are running a self-managed on-premises MongoDB, or the hybrid or cloud hosted and fully managed services such as IBM Cloud Databases for MongoDB or MongoDB Atlas on AWS, Azure, and Google Cloud.</a:t>
            </a:r>
          </a:p>
        </p:txBody>
      </p:sp>
      <p:pic>
        <p:nvPicPr>
          <p:cNvPr id="7" name="Picture 6">
            <a:extLst>
              <a:ext uri="{FF2B5EF4-FFF2-40B4-BE49-F238E27FC236}">
                <a16:creationId xmlns:a16="http://schemas.microsoft.com/office/drawing/2014/main" id="{3AEB42DC-66A8-0A09-811B-15C7F2275BAA}"/>
              </a:ext>
            </a:extLst>
          </p:cNvPr>
          <p:cNvPicPr>
            <a:picLocks noChangeAspect="1"/>
          </p:cNvPicPr>
          <p:nvPr/>
        </p:nvPicPr>
        <p:blipFill>
          <a:blip r:embed="rId3"/>
          <a:stretch>
            <a:fillRect/>
          </a:stretch>
        </p:blipFill>
        <p:spPr>
          <a:xfrm>
            <a:off x="58613" y="3592400"/>
            <a:ext cx="6148146" cy="2980919"/>
          </a:xfrm>
          <a:prstGeom prst="rect">
            <a:avLst/>
          </a:prstGeom>
        </p:spPr>
      </p:pic>
    </p:spTree>
    <p:extLst>
      <p:ext uri="{BB962C8B-B14F-4D97-AF65-F5344CB8AC3E}">
        <p14:creationId xmlns:p14="http://schemas.microsoft.com/office/powerpoint/2010/main" val="95657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872693-4C5E-3332-45B3-FB4B29BF2AEF}"/>
              </a:ext>
            </a:extLst>
          </p:cNvPr>
          <p:cNvPicPr>
            <a:picLocks noChangeAspect="1"/>
          </p:cNvPicPr>
          <p:nvPr/>
        </p:nvPicPr>
        <p:blipFill>
          <a:blip r:embed="rId2"/>
          <a:stretch>
            <a:fillRect/>
          </a:stretch>
        </p:blipFill>
        <p:spPr>
          <a:xfrm>
            <a:off x="2209800" y="1461911"/>
            <a:ext cx="7772400" cy="3934177"/>
          </a:xfrm>
          <a:prstGeom prst="rect">
            <a:avLst/>
          </a:prstGeom>
        </p:spPr>
      </p:pic>
    </p:spTree>
    <p:extLst>
      <p:ext uri="{BB962C8B-B14F-4D97-AF65-F5344CB8AC3E}">
        <p14:creationId xmlns:p14="http://schemas.microsoft.com/office/powerpoint/2010/main" val="122196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FAFB7-C351-804D-EAC4-54FB824341F0}"/>
              </a:ext>
            </a:extLst>
          </p:cNvPr>
          <p:cNvSpPr txBox="1"/>
          <p:nvPr/>
        </p:nvSpPr>
        <p:spPr>
          <a:xfrm>
            <a:off x="86810" y="591620"/>
            <a:ext cx="6099858" cy="646331"/>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Identify the key benefits of using MongoDB. </a:t>
            </a:r>
          </a:p>
          <a:p>
            <a:pPr marL="285750" indent="-285750" algn="l">
              <a:buFont typeface="Arial" panose="020B0604020202020204" pitchFamily="34" charset="0"/>
              <a:buChar char="•"/>
            </a:pPr>
            <a:r>
              <a:rPr lang="en-CA" b="0" i="0" dirty="0">
                <a:solidFill>
                  <a:srgbClr val="333333"/>
                </a:solidFill>
                <a:effectLst/>
                <a:latin typeface="OpenSans"/>
              </a:rPr>
              <a:t>And explain why it suits your evolving data needs. </a:t>
            </a:r>
          </a:p>
        </p:txBody>
      </p:sp>
      <p:sp>
        <p:nvSpPr>
          <p:cNvPr id="5" name="TextBox 4">
            <a:extLst>
              <a:ext uri="{FF2B5EF4-FFF2-40B4-BE49-F238E27FC236}">
                <a16:creationId xmlns:a16="http://schemas.microsoft.com/office/drawing/2014/main" id="{0214EFCB-792C-D8F1-4A0C-369C7423F128}"/>
              </a:ext>
            </a:extLst>
          </p:cNvPr>
          <p:cNvSpPr txBox="1"/>
          <p:nvPr/>
        </p:nvSpPr>
        <p:spPr>
          <a:xfrm>
            <a:off x="237281" y="191510"/>
            <a:ext cx="6099858" cy="400110"/>
          </a:xfrm>
          <a:prstGeom prst="rect">
            <a:avLst/>
          </a:prstGeom>
          <a:noFill/>
        </p:spPr>
        <p:txBody>
          <a:bodyPr wrap="square">
            <a:spAutoFit/>
          </a:bodyPr>
          <a:lstStyle/>
          <a:p>
            <a:pPr algn="l"/>
            <a:r>
              <a:rPr lang="en-CA" sz="2000" b="1" i="0" u="sng" dirty="0">
                <a:effectLst/>
              </a:rPr>
              <a:t>Advantages of MongoDB</a:t>
            </a:r>
          </a:p>
        </p:txBody>
      </p:sp>
      <p:sp>
        <p:nvSpPr>
          <p:cNvPr id="7" name="TextBox 6">
            <a:extLst>
              <a:ext uri="{FF2B5EF4-FFF2-40B4-BE49-F238E27FC236}">
                <a16:creationId xmlns:a16="http://schemas.microsoft.com/office/drawing/2014/main" id="{91D6016B-64E3-B466-B363-E282CC1F2387}"/>
              </a:ext>
            </a:extLst>
          </p:cNvPr>
          <p:cNvSpPr txBox="1"/>
          <p:nvPr/>
        </p:nvSpPr>
        <p:spPr>
          <a:xfrm>
            <a:off x="6005332" y="2002696"/>
            <a:ext cx="6099858" cy="485530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first of the key benefits of using MongoDB is the flexibility of its schema.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Compare the two addresses shown here.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There is no zip code for UK addresses, and no postcode for American addresses.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a relational world, where fields names must be present in each row, this would cause us to have either overarching fields, or a lot of fields with no values.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But storing in this format in MongoDB is not a problem, because it allows us this flexibility with the schema.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also allows us to store unstructured data.</a:t>
            </a: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example, combining data of different shapes from different sources for analysis or storage.</a:t>
            </a:r>
            <a:endParaRPr lang="en-CA" sz="1600" b="0" i="0" dirty="0">
              <a:solidFill>
                <a:srgbClr val="333333"/>
              </a:solidFill>
              <a:effectLst/>
              <a:latin typeface="OpenSans"/>
            </a:endParaRPr>
          </a:p>
        </p:txBody>
      </p:sp>
      <p:pic>
        <p:nvPicPr>
          <p:cNvPr id="8" name="Picture 7">
            <a:extLst>
              <a:ext uri="{FF2B5EF4-FFF2-40B4-BE49-F238E27FC236}">
                <a16:creationId xmlns:a16="http://schemas.microsoft.com/office/drawing/2014/main" id="{E1E38705-3AC7-3A62-BA0D-A84ADF1C2B47}"/>
              </a:ext>
            </a:extLst>
          </p:cNvPr>
          <p:cNvPicPr>
            <a:picLocks noChangeAspect="1"/>
          </p:cNvPicPr>
          <p:nvPr/>
        </p:nvPicPr>
        <p:blipFill>
          <a:blip r:embed="rId2"/>
          <a:stretch>
            <a:fillRect/>
          </a:stretch>
        </p:blipFill>
        <p:spPr>
          <a:xfrm>
            <a:off x="86810" y="2575609"/>
            <a:ext cx="5865678" cy="2760319"/>
          </a:xfrm>
          <a:prstGeom prst="rect">
            <a:avLst/>
          </a:prstGeom>
        </p:spPr>
      </p:pic>
      <p:sp>
        <p:nvSpPr>
          <p:cNvPr id="9" name="TextBox 8">
            <a:extLst>
              <a:ext uri="{FF2B5EF4-FFF2-40B4-BE49-F238E27FC236}">
                <a16:creationId xmlns:a16="http://schemas.microsoft.com/office/drawing/2014/main" id="{3D85AFA4-66F9-429C-E45A-EE4B16A4AE39}"/>
              </a:ext>
            </a:extLst>
          </p:cNvPr>
          <p:cNvSpPr txBox="1"/>
          <p:nvPr/>
        </p:nvSpPr>
        <p:spPr>
          <a:xfrm>
            <a:off x="86810" y="2206277"/>
            <a:ext cx="2614434" cy="369332"/>
          </a:xfrm>
          <a:prstGeom prst="rect">
            <a:avLst/>
          </a:prstGeom>
          <a:noFill/>
        </p:spPr>
        <p:txBody>
          <a:bodyPr wrap="none" rtlCol="0">
            <a:spAutoFit/>
          </a:bodyPr>
          <a:lstStyle/>
          <a:p>
            <a:r>
              <a:rPr lang="en-US" b="1" dirty="0"/>
              <a:t>1. Flexibility with Schema</a:t>
            </a:r>
          </a:p>
        </p:txBody>
      </p:sp>
    </p:spTree>
    <p:extLst>
      <p:ext uri="{BB962C8B-B14F-4D97-AF65-F5344CB8AC3E}">
        <p14:creationId xmlns:p14="http://schemas.microsoft.com/office/powerpoint/2010/main" val="304100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50186</TotalTime>
  <Words>4947</Words>
  <Application>Microsoft Macintosh PowerPoint</Application>
  <PresentationFormat>Widescreen</PresentationFormat>
  <Paragraphs>290</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OpenSans</vt:lpstr>
      <vt:lpstr>Source Sans Pro</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99</cp:revision>
  <cp:lastPrinted>2023-06-12T00:42:47Z</cp:lastPrinted>
  <dcterms:created xsi:type="dcterms:W3CDTF">2023-05-06T23:06:08Z</dcterms:created>
  <dcterms:modified xsi:type="dcterms:W3CDTF">2023-07-09T21:44:12Z</dcterms:modified>
</cp:coreProperties>
</file>